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52" r:id="rId2"/>
  </p:sldMasterIdLst>
  <p:notesMasterIdLst>
    <p:notesMasterId r:id="rId35"/>
  </p:notesMasterIdLst>
  <p:handoutMasterIdLst>
    <p:handoutMasterId r:id="rId36"/>
  </p:handoutMasterIdLst>
  <p:sldIdLst>
    <p:sldId id="533" r:id="rId3"/>
    <p:sldId id="426" r:id="rId4"/>
    <p:sldId id="518" r:id="rId5"/>
    <p:sldId id="512" r:id="rId6"/>
    <p:sldId id="519" r:id="rId7"/>
    <p:sldId id="540" r:id="rId8"/>
    <p:sldId id="541" r:id="rId9"/>
    <p:sldId id="543" r:id="rId10"/>
    <p:sldId id="418" r:id="rId11"/>
    <p:sldId id="424" r:id="rId12"/>
    <p:sldId id="445" r:id="rId13"/>
    <p:sldId id="486" r:id="rId14"/>
    <p:sldId id="434" r:id="rId15"/>
    <p:sldId id="534" r:id="rId16"/>
    <p:sldId id="535" r:id="rId17"/>
    <p:sldId id="538" r:id="rId18"/>
    <p:sldId id="517" r:id="rId19"/>
    <p:sldId id="544" r:id="rId20"/>
    <p:sldId id="545" r:id="rId21"/>
    <p:sldId id="532" r:id="rId22"/>
    <p:sldId id="547" r:id="rId23"/>
    <p:sldId id="548" r:id="rId24"/>
    <p:sldId id="549" r:id="rId25"/>
    <p:sldId id="556" r:id="rId26"/>
    <p:sldId id="550" r:id="rId27"/>
    <p:sldId id="551" r:id="rId28"/>
    <p:sldId id="552" r:id="rId29"/>
    <p:sldId id="553" r:id="rId30"/>
    <p:sldId id="554" r:id="rId31"/>
    <p:sldId id="555" r:id="rId32"/>
    <p:sldId id="537" r:id="rId33"/>
    <p:sldId id="305" r:id="rId34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66CC"/>
    <a:srgbClr val="000099"/>
    <a:srgbClr val="008000"/>
    <a:srgbClr val="00FFFF"/>
    <a:srgbClr val="3333CC"/>
    <a:srgbClr val="33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651" autoAdjust="0"/>
  </p:normalViewPr>
  <p:slideViewPr>
    <p:cSldViewPr>
      <p:cViewPr>
        <p:scale>
          <a:sx n="50" d="100"/>
          <a:sy n="50" d="100"/>
        </p:scale>
        <p:origin x="-207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6CD022-79D2-4A19-8497-30CA3E66166D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5C0370-B374-45EC-BC2F-721A9BE33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9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832C3A-EFFD-4314-A888-958D0A3DD2D8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416AF2-225D-4FD7-9FE3-38437CC8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538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70D5ED-6AB2-4544-9FBD-F7473AFD699C}" type="slidenum">
              <a:rPr lang="en-US" altLang="id-ID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id-ID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172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>
              <a:latin typeface="Arial" charset="0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84555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7" tIns="46153" rIns="92307" bIns="46153" anchor="b"/>
          <a:lstStyle/>
          <a:p>
            <a:pPr algn="r" eaLnBrk="1" hangingPunct="1"/>
            <a:fld id="{726C9684-4358-4DEE-9E26-867D31BC68DD}" type="slidenum">
              <a:rPr lang="en-US" altLang="id-ID" sz="1200"/>
              <a:pPr algn="r" eaLnBrk="1" hangingPunct="1"/>
              <a:t>10</a:t>
            </a:fld>
            <a:endParaRPr lang="en-US" altLang="id-ID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DC09D-8346-4A13-A4B1-A2ED533BFE62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41388"/>
            <a:fld id="{546AB205-4F75-437E-A684-BF0271383919}" type="slidenum">
              <a:rPr lang="en-GB" altLang="en-US">
                <a:solidFill>
                  <a:srgbClr val="000000"/>
                </a:solidFill>
              </a:rPr>
              <a:pPr defTabSz="941388"/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7096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894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E6566E-0396-4AD4-B6E6-05B526E6909B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708025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62" y="4422709"/>
            <a:ext cx="5486078" cy="419071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D98E6E-89AA-4CEA-A758-2FD1AE3BD87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196971-DAAB-4C94-8C91-9F02F060F99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708025"/>
            <a:ext cx="46561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30" y="4425039"/>
            <a:ext cx="5490741" cy="4186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453CF-9C6E-411D-A2F2-31413F48D552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47F2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1F3219C-33B1-418A-9901-E7049B8EC1E3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CA3667E-CC00-4080-9D35-14CF6EFE9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>
              <a:solidFill>
                <a:srgbClr val="FFFFFF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36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72349F0-C9C2-4628-B2C3-A617445193DE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130EA28-8CBB-4F88-97DD-D80931867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>
              <a:solidFill>
                <a:srgbClr val="FFFFFF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B553942-7894-4BF5-81DE-0C92414E22A5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CC52966-B591-4017-B7FA-35A21C39E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7ABA9E2-03C0-43EB-AB21-E4AB27A44D75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DA1DEE5-51D6-40F8-B6FB-68BBB8BCF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B133233-8DD9-4EB8-AC0C-EDDFD17F64EB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474747"/>
                </a:solidFill>
                <a:latin typeface="Arial" charset="0"/>
              </a:defRPr>
            </a:lvl1pPr>
          </a:lstStyle>
          <a:p>
            <a:pPr>
              <a:defRPr/>
            </a:pPr>
            <a:fld id="{191A3D10-0E26-49BD-96D2-37AB67752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429C8AE-7801-4B21-8EB6-3DB4B2DDA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56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0270EC1-F474-40A7-BBB7-CF3A878A4C3A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5A1F7-BD5E-4B2F-9109-5C6F5CDAD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D72B5E9-C0BF-4911-9F1B-DC6B8063417D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171F66-BC1D-4577-A56C-8CD0922E4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A4C38F0-8DD8-4E60-BD68-0D0F8E084E8A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E9F6B-B466-4522-928A-7A38CEFC5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301A340-D7FD-4025-9AC1-C111FCC6C2E6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38D6B-9459-42F5-93C1-35EA589C4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           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           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18" y="5105436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474747"/>
                </a:solidFill>
                <a:latin typeface="Arial" charset="0"/>
              </a:defRPr>
            </a:lvl1pPr>
          </a:lstStyle>
          <a:p>
            <a:pPr>
              <a:defRPr/>
            </a:pPr>
            <a:fld id="{96F2EEB4-3508-486D-BCC2-8427CAA67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C08DC9C-7639-43E3-ABA2-52F27BE465B7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295E0B-00AA-4CBC-96F8-D5A57512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856847A-33A3-4466-A541-A0CE8E701869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92CFD7-7BFA-46B3-A4D0-AC38B108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7ECC9A8-D272-4E03-B0ED-6ED82CC9C896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8B4A28-4617-438E-843D-4278A47E2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5C36B17-3E74-469A-9BCA-08196DFC78B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235B3-D9B7-419D-90A5-EADE508B8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0DAADC4-0796-4A79-8123-256154084F3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DE297-0D46-45B0-92F7-8CFAACAA4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F5C6F0D-D155-4A8A-AAB3-9580A53EA0F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EC958-08BE-4654-88EA-33D6C65C8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900D074-E435-4642-98C7-B89413BE062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E62703-33CF-4D0D-AF1E-D74DB3B59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010D072-D67C-48CE-AD0F-346E3F579980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474747"/>
                </a:solidFill>
                <a:latin typeface="Arial" charset="0"/>
              </a:defRPr>
            </a:lvl1pPr>
          </a:lstStyle>
          <a:p>
            <a:pPr>
              <a:defRPr/>
            </a:pPr>
            <a:fld id="{48CBE217-6DAE-4C8F-9049-8CE523548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033DB43-A837-4DDB-9787-B68E78375048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474747"/>
                </a:solidFill>
                <a:latin typeface="Arial" charset="0"/>
              </a:defRPr>
            </a:lvl1pPr>
          </a:lstStyle>
          <a:p>
            <a:pPr>
              <a:defRPr/>
            </a:pPr>
            <a:fld id="{13DA307C-3AD0-43B1-A4E0-8E19EE1C4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5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22233A0-0243-4798-96C7-87C2528E5B33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DAEAAD8-DFC7-447F-9A63-ECE7A3AB5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F622602-4A35-4185-950A-1D1880795199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FB65EE4-0A6C-4425-8419-8B22F02C6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4AB16A8-3A61-4D24-B8D4-C543A5750E61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FF388BC-E45F-42C8-A1D3-AA138E932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01ECE1B-FABE-4FFF-9409-6C0A78A347CA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BA90EF42-1425-4C9C-AA83-6F5AE4306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1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37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AC47EEB-14B6-44AA-9BB1-13E881AD3AFD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18DCF199-170E-4866-B042-0F6BEE69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7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D8D8D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CCBF60E-0C1E-435C-A6E6-0B4935DBEB52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8D8D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D8D8D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E235DF8-518E-4D57-B6A1-7FD374C20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09" r:id="rId1"/>
    <p:sldLayoutId id="2147489310" r:id="rId2"/>
    <p:sldLayoutId id="2147489311" r:id="rId3"/>
    <p:sldLayoutId id="2147489312" r:id="rId4"/>
    <p:sldLayoutId id="2147489313" r:id="rId5"/>
    <p:sldLayoutId id="2147489314" r:id="rId6"/>
    <p:sldLayoutId id="2147489315" r:id="rId7"/>
    <p:sldLayoutId id="2147489316" r:id="rId8"/>
    <p:sldLayoutId id="2147489317" r:id="rId9"/>
    <p:sldLayoutId id="2147489318" r:id="rId10"/>
    <p:sldLayoutId id="2147489319" r:id="rId11"/>
    <p:sldLayoutId id="2147489320" r:id="rId12"/>
    <p:sldLayoutId id="2147489321" r:id="rId13"/>
    <p:sldLayoutId id="2147489322" r:id="rId14"/>
    <p:sldLayoutId id="214748933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C1588AC-298C-46F8-BB55-598A2F51A7B3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AA63E71-971E-435B-BB7E-F93F57C6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23" r:id="rId1"/>
    <p:sldLayoutId id="2147489324" r:id="rId2"/>
    <p:sldLayoutId id="2147489325" r:id="rId3"/>
    <p:sldLayoutId id="2147489326" r:id="rId4"/>
    <p:sldLayoutId id="2147489327" r:id="rId5"/>
    <p:sldLayoutId id="2147489328" r:id="rId6"/>
    <p:sldLayoutId id="2147489329" r:id="rId7"/>
    <p:sldLayoutId id="2147489330" r:id="rId8"/>
    <p:sldLayoutId id="2147489331" r:id="rId9"/>
    <p:sldLayoutId id="2147489332" r:id="rId10"/>
    <p:sldLayoutId id="21474893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/>
        </p:nvSpPr>
        <p:spPr bwMode="auto">
          <a:xfrm>
            <a:off x="423863" y="198913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67" name="Line 9"/>
          <p:cNvSpPr>
            <a:spLocks noChangeShapeType="1"/>
          </p:cNvSpPr>
          <p:nvPr/>
        </p:nvSpPr>
        <p:spPr bwMode="auto">
          <a:xfrm>
            <a:off x="395288" y="49133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" y="2000240"/>
            <a:ext cx="9143999" cy="3000396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9844"/>
            <a:ext cx="9107488" cy="1785950"/>
          </a:xfrm>
        </p:spPr>
        <p:txBody>
          <a:bodyPr>
            <a:noAutofit/>
          </a:bodyPr>
          <a:lstStyle/>
          <a:p>
            <a:r>
              <a:rPr lang="id-ID" sz="2800" spc="48" dirty="0" smtClean="0">
                <a:ln w="11430"/>
                <a:solidFill>
                  <a:srgbClr val="FFFF00"/>
                </a:solidFill>
                <a:latin typeface="Cambria" pitchFamily="18" charset="0"/>
              </a:rPr>
              <a:t>KEBIJAKAN SERTIFIKASI  </a:t>
            </a:r>
            <a:r>
              <a:rPr lang="id-ID" sz="2800" spc="48" smtClean="0">
                <a:ln w="11430"/>
                <a:solidFill>
                  <a:srgbClr val="FFFF00"/>
                </a:solidFill>
                <a:latin typeface="Cambria" pitchFamily="18" charset="0"/>
              </a:rPr>
              <a:t>PENANGANAN </a:t>
            </a:r>
            <a:r>
              <a:rPr lang="id-ID" sz="2800" spc="48" smtClean="0">
                <a:ln w="11430"/>
                <a:solidFill>
                  <a:srgbClr val="FFFF00"/>
                </a:solidFill>
                <a:latin typeface="Cambria" pitchFamily="18" charset="0"/>
              </a:rPr>
              <a:t>IKAN</a:t>
            </a:r>
            <a:br>
              <a:rPr lang="id-ID" sz="2800" spc="48" smtClean="0">
                <a:ln w="11430"/>
                <a:solidFill>
                  <a:srgbClr val="FFFF00"/>
                </a:solidFill>
                <a:latin typeface="Cambria" pitchFamily="18" charset="0"/>
              </a:rPr>
            </a:br>
            <a:r>
              <a:rPr lang="id-ID" sz="2800" spc="48" smtClean="0">
                <a:ln w="11430"/>
                <a:solidFill>
                  <a:srgbClr val="FFFF00"/>
                </a:solidFill>
                <a:latin typeface="Cambria" pitchFamily="18" charset="0"/>
              </a:rPr>
              <a:t>YANG </a:t>
            </a:r>
            <a:r>
              <a:rPr lang="id-ID" sz="2800" spc="48" dirty="0" smtClean="0">
                <a:ln w="11430"/>
                <a:solidFill>
                  <a:srgbClr val="FFFF00"/>
                </a:solidFill>
                <a:latin typeface="Cambria" pitchFamily="18" charset="0"/>
              </a:rPr>
              <a:t>BAIK (CPIB) DI SUPLIER</a:t>
            </a:r>
            <a:br>
              <a:rPr lang="id-ID" sz="2800" spc="48" dirty="0" smtClean="0">
                <a:ln w="11430"/>
                <a:solidFill>
                  <a:srgbClr val="FFFF00"/>
                </a:solidFill>
                <a:latin typeface="Cambria" pitchFamily="18" charset="0"/>
              </a:rPr>
            </a:br>
            <a:r>
              <a:rPr lang="id-ID" altLang="id-ID" sz="2800" b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id-ID" altLang="id-ID" sz="2800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id-ID" altLang="id-ID" sz="2800" b="1" dirty="0" smtClean="0">
                <a:solidFill>
                  <a:schemeClr val="bg1"/>
                </a:solidFill>
                <a:latin typeface="Cambria" pitchFamily="18" charset="0"/>
              </a:rPr>
              <a:t>Pangkalan Bun, 10 Mei 2017</a:t>
            </a:r>
            <a:endParaRPr lang="en-US" altLang="id-ID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1500174"/>
            <a:ext cx="9143999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1" y="857232"/>
            <a:ext cx="9143999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7" name="Picture 2" descr="Hasil gambar untuk fish and fishery produc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106" y="71414"/>
            <a:ext cx="2857488" cy="1857388"/>
          </a:xfrm>
          <a:prstGeom prst="rect">
            <a:avLst/>
          </a:prstGeom>
          <a:noFill/>
        </p:spPr>
      </p:pic>
      <p:pic>
        <p:nvPicPr>
          <p:cNvPr id="28" name="Picture 8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14300"/>
            <a:ext cx="3428992" cy="1857363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-32" y="5643578"/>
            <a:ext cx="9143999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-32" y="5000636"/>
            <a:ext cx="9143999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1" name="Picture 4" descr="Gambar terka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8264"/>
            <a:ext cx="3086122" cy="1699736"/>
          </a:xfrm>
          <a:prstGeom prst="rect">
            <a:avLst/>
          </a:prstGeom>
          <a:noFill/>
        </p:spPr>
      </p:pic>
      <p:pic>
        <p:nvPicPr>
          <p:cNvPr id="6154" name="Picture 10" descr="Hasil gambar untuk fish and fishery produc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8" y="5114936"/>
            <a:ext cx="3143272" cy="1605168"/>
          </a:xfrm>
          <a:prstGeom prst="rect">
            <a:avLst/>
          </a:prstGeom>
          <a:noFill/>
        </p:spPr>
      </p:pic>
      <p:pic>
        <p:nvPicPr>
          <p:cNvPr id="33" name="Picture 7" descr="hacc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06" y="95250"/>
            <a:ext cx="2428892" cy="18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Hasil gambar untuk HEALTH CERTIFICATE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97166" y="5102568"/>
            <a:ext cx="2768223" cy="154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59"/>
          <p:cNvGrpSpPr>
            <a:grpSpLocks/>
          </p:cNvGrpSpPr>
          <p:nvPr/>
        </p:nvGrpSpPr>
        <p:grpSpPr bwMode="auto">
          <a:xfrm>
            <a:off x="63500" y="1176338"/>
            <a:ext cx="6294438" cy="4067175"/>
            <a:chOff x="280972" y="2143116"/>
            <a:chExt cx="6294301" cy="4067653"/>
          </a:xfrm>
        </p:grpSpPr>
        <p:sp>
          <p:nvSpPr>
            <p:cNvPr id="13349" name="Rectangle 43"/>
            <p:cNvSpPr>
              <a:spLocks noChangeArrowheads="1"/>
            </p:cNvSpPr>
            <p:nvPr/>
          </p:nvSpPr>
          <p:spPr bwMode="auto">
            <a:xfrm>
              <a:off x="280972" y="4691075"/>
              <a:ext cx="714380" cy="381000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d-ID" sz="1200" b="1" dirty="0">
                  <a:solidFill>
                    <a:schemeClr val="bg1"/>
                  </a:solidFill>
                  <a:cs typeface="Arial" charset="0"/>
                </a:rPr>
                <a:t>Kapal</a:t>
              </a:r>
              <a:endParaRPr lang="en-GB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42" name="Elbow Connector 41"/>
            <p:cNvCxnSpPr/>
            <p:nvPr/>
          </p:nvCxnSpPr>
          <p:spPr>
            <a:xfrm rot="10800000" flipV="1">
              <a:off x="942946" y="4713580"/>
              <a:ext cx="498464" cy="14289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0" name="AutoShape 16"/>
            <p:cNvSpPr>
              <a:spLocks noChangeArrowheads="1"/>
            </p:cNvSpPr>
            <p:nvPr/>
          </p:nvSpPr>
          <p:spPr bwMode="auto">
            <a:xfrm>
              <a:off x="2074910" y="4643446"/>
              <a:ext cx="428625" cy="142876"/>
            </a:xfrm>
            <a:prstGeom prst="rightArrow">
              <a:avLst>
                <a:gd name="adj1" fmla="val 50000"/>
                <a:gd name="adj2" fmla="val 125221"/>
              </a:avLst>
            </a:prstGeom>
            <a:solidFill>
              <a:srgbClr val="000099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d-ID" altLang="id-ID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6131" name="AutoShape 18"/>
            <p:cNvSpPr>
              <a:spLocks noChangeArrowheads="1"/>
            </p:cNvSpPr>
            <p:nvPr/>
          </p:nvSpPr>
          <p:spPr bwMode="auto">
            <a:xfrm>
              <a:off x="4789415" y="4715375"/>
              <a:ext cx="428625" cy="142876"/>
            </a:xfrm>
            <a:prstGeom prst="rightArrow">
              <a:avLst>
                <a:gd name="adj1" fmla="val 50000"/>
                <a:gd name="adj2" fmla="val 99722"/>
              </a:avLst>
            </a:prstGeom>
            <a:solidFill>
              <a:srgbClr val="000099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d-ID" altLang="id-ID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6132" name="Text Box 63"/>
            <p:cNvSpPr txBox="1">
              <a:spLocks noChangeArrowheads="1"/>
            </p:cNvSpPr>
            <p:nvPr/>
          </p:nvSpPr>
          <p:spPr bwMode="auto">
            <a:xfrm>
              <a:off x="1574797" y="2143116"/>
              <a:ext cx="1428760" cy="71006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d-ID" altLang="id-ID" sz="2000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SERTIFIKASI CBIB</a:t>
              </a:r>
            </a:p>
          </p:txBody>
        </p:sp>
        <p:sp>
          <p:nvSpPr>
            <p:cNvPr id="46133" name="Text Box 63"/>
            <p:cNvSpPr txBox="1">
              <a:spLocks noChangeArrowheads="1"/>
            </p:cNvSpPr>
            <p:nvPr/>
          </p:nvSpPr>
          <p:spPr bwMode="auto">
            <a:xfrm>
              <a:off x="332024" y="5500702"/>
              <a:ext cx="1428760" cy="71006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d-ID" altLang="id-ID" sz="2000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SERTIFIKASI CPIB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682576" y="5320076"/>
              <a:ext cx="357230" cy="1587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5" name="Text Box 68"/>
            <p:cNvSpPr txBox="1">
              <a:spLocks noChangeArrowheads="1"/>
            </p:cNvSpPr>
            <p:nvPr/>
          </p:nvSpPr>
          <p:spPr bwMode="auto">
            <a:xfrm>
              <a:off x="2003476" y="5423598"/>
              <a:ext cx="1071562" cy="2921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d-ID" altLang="id-ID" sz="1400" b="1">
                  <a:solidFill>
                    <a:srgbClr val="001429"/>
                  </a:solidFill>
                  <a:latin typeface="Calibri" pitchFamily="34" charset="0"/>
                  <a:ea typeface="MS PGothic" pitchFamily="34" charset="-128"/>
                </a:rPr>
                <a:t>monitoring</a:t>
              </a:r>
              <a:endParaRPr lang="en-GB" altLang="id-ID" sz="1400" b="1">
                <a:solidFill>
                  <a:srgbClr val="001429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5647369" y="5214496"/>
              <a:ext cx="428675" cy="1587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Pentagon 113"/>
            <p:cNvSpPr/>
            <p:nvPr/>
          </p:nvSpPr>
          <p:spPr>
            <a:xfrm>
              <a:off x="5218021" y="3854205"/>
              <a:ext cx="1285818" cy="1146977"/>
            </a:xfrm>
            <a:prstGeom prst="homePlate">
              <a:avLst/>
            </a:prstGeom>
            <a:solidFill>
              <a:srgbClr val="CCFF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6140" name="TextBox 53"/>
            <p:cNvSpPr txBox="1">
              <a:spLocks noChangeArrowheads="1"/>
            </p:cNvSpPr>
            <p:nvPr/>
          </p:nvSpPr>
          <p:spPr bwMode="auto">
            <a:xfrm>
              <a:off x="5188299" y="4253750"/>
              <a:ext cx="1357251" cy="600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d-ID" altLang="id-ID" sz="1100" b="1">
                  <a:latin typeface="Calibri" pitchFamily="34" charset="0"/>
                  <a:ea typeface="MS PGothic" pitchFamily="34" charset="-128"/>
                </a:rPr>
                <a:t>UNIT PENGOLAHAN IKAN/</a:t>
              </a:r>
            </a:p>
            <a:p>
              <a:pPr eaLnBrk="1" hangingPunct="1"/>
              <a:r>
                <a:rPr lang="id-ID" altLang="id-ID" sz="1100" b="1">
                  <a:latin typeface="Calibri" pitchFamily="34" charset="0"/>
                  <a:ea typeface="MS PGothic" pitchFamily="34" charset="-128"/>
                </a:rPr>
                <a:t>INSTALASI</a:t>
              </a:r>
            </a:p>
          </p:txBody>
        </p:sp>
        <p:sp>
          <p:nvSpPr>
            <p:cNvPr id="25670" name="Text Box 49"/>
            <p:cNvSpPr txBox="1">
              <a:spLocks noChangeArrowheads="1"/>
            </p:cNvSpPr>
            <p:nvPr/>
          </p:nvSpPr>
          <p:spPr bwMode="auto">
            <a:xfrm>
              <a:off x="1141378" y="4429385"/>
              <a:ext cx="1071540" cy="7652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100" b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id-ID" sz="1100" b="1" dirty="0">
                  <a:solidFill>
                    <a:srgbClr val="000000"/>
                  </a:solidFill>
                  <a:latin typeface="Calibri" pitchFamily="34" charset="0"/>
                </a:rPr>
                <a:t>ERIKAN</a:t>
              </a:r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id-ID" sz="1100" b="1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r>
                <a:rPr lang="id-ID" sz="1200" b="1" dirty="0">
                  <a:solidFill>
                    <a:srgbClr val="000000"/>
                  </a:solidFill>
                  <a:latin typeface="Calibri" pitchFamily="34" charset="0"/>
                </a:rPr>
                <a:t> TANGKAP</a:t>
              </a:r>
            </a:p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d-ID" sz="1200" b="1" dirty="0">
                  <a:solidFill>
                    <a:srgbClr val="000000"/>
                  </a:solidFill>
                  <a:latin typeface="Calibri" pitchFamily="34" charset="0"/>
                </a:rPr>
                <a:t>(Kapal)</a:t>
              </a:r>
              <a:endParaRPr lang="en-GB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21" name="Elbow Connector 120"/>
            <p:cNvCxnSpPr/>
            <p:nvPr/>
          </p:nvCxnSpPr>
          <p:spPr>
            <a:xfrm rot="16200000" flipH="1">
              <a:off x="933346" y="2929065"/>
              <a:ext cx="1071688" cy="64292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/>
            <p:nvPr/>
          </p:nvCxnSpPr>
          <p:spPr>
            <a:xfrm rot="10800000" flipV="1">
              <a:off x="2362140" y="3465658"/>
              <a:ext cx="285744" cy="320713"/>
            </a:xfrm>
            <a:prstGeom prst="bentConnector2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 Box 50"/>
            <p:cNvSpPr txBox="1">
              <a:spLocks noChangeArrowheads="1"/>
            </p:cNvSpPr>
            <p:nvPr/>
          </p:nvSpPr>
          <p:spPr bwMode="auto">
            <a:xfrm>
              <a:off x="300177" y="2571744"/>
              <a:ext cx="1142976" cy="430969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75000"/>
                </a:spcBef>
                <a:spcAft>
                  <a:spcPct val="30000"/>
                </a:spcAft>
                <a:buFont typeface="Arial" charset="0"/>
                <a:buNone/>
                <a:defRPr/>
              </a:pPr>
              <a:r>
                <a:rPr lang="id-ID" sz="1100">
                  <a:solidFill>
                    <a:srgbClr val="000000"/>
                  </a:solidFill>
                </a:rPr>
                <a:t>Pakan/             Obat-obatan</a:t>
              </a:r>
              <a:endParaRPr lang="en-GB" sz="1100">
                <a:solidFill>
                  <a:srgbClr val="000000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rot="5400000">
              <a:off x="1680259" y="3320385"/>
              <a:ext cx="933560" cy="1587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48" name="Text Box 63"/>
            <p:cNvSpPr txBox="1">
              <a:spLocks noChangeArrowheads="1"/>
            </p:cNvSpPr>
            <p:nvPr/>
          </p:nvSpPr>
          <p:spPr bwMode="auto">
            <a:xfrm>
              <a:off x="5111666" y="5439153"/>
              <a:ext cx="1463607" cy="64854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d-ID" altLang="id-ID" sz="1600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SERTIFIKASI</a:t>
              </a:r>
              <a:r>
                <a:rPr lang="id-ID" altLang="id-ID" b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 HACCP</a:t>
              </a:r>
            </a:p>
          </p:txBody>
        </p:sp>
      </p:grp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7643834" y="3124200"/>
            <a:ext cx="1428760" cy="762000"/>
          </a:xfrm>
          <a:prstGeom prst="rect">
            <a:avLst/>
          </a:prstGeom>
          <a:solidFill>
            <a:srgbClr val="FFD243"/>
          </a:solidFill>
          <a:ln w="936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1" hangingPunct="1">
              <a:spcBef>
                <a:spcPts val="3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3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d-ID" sz="1200" b="1" dirty="0">
                <a:solidFill>
                  <a:srgbClr val="000000"/>
                </a:solidFill>
              </a:rPr>
              <a:t>DISTRIBUSI </a:t>
            </a:r>
          </a:p>
          <a:p>
            <a:pPr algn="ctr" eaLnBrk="1" hangingPunct="1">
              <a:spcBef>
                <a:spcPts val="3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d-ID" sz="1200" b="1" dirty="0">
                <a:solidFill>
                  <a:srgbClr val="000000"/>
                </a:solidFill>
              </a:rPr>
              <a:t>DAN PASAR 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3641725" y="2497138"/>
            <a:ext cx="433387" cy="1588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0" idx="2"/>
          </p:cNvCxnSpPr>
          <p:nvPr/>
        </p:nvCxnSpPr>
        <p:spPr bwMode="auto">
          <a:xfrm rot="5400000" flipH="1" flipV="1">
            <a:off x="6466682" y="4106069"/>
            <a:ext cx="642937" cy="3175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rot="5400000">
            <a:off x="3714750" y="2786063"/>
            <a:ext cx="1430337" cy="1588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9" name="AutoShape 18"/>
          <p:cNvSpPr>
            <a:spLocks noChangeArrowheads="1"/>
          </p:cNvSpPr>
          <p:nvPr/>
        </p:nvSpPr>
        <p:spPr bwMode="auto">
          <a:xfrm>
            <a:off x="3714750" y="3067050"/>
            <a:ext cx="1214438" cy="147638"/>
          </a:xfrm>
          <a:prstGeom prst="rightArrow">
            <a:avLst>
              <a:gd name="adj1" fmla="val 50000"/>
              <a:gd name="adj2" fmla="val 100271"/>
            </a:avLst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id-ID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6090" name="Text Box 63"/>
          <p:cNvSpPr txBox="1">
            <a:spLocks noChangeArrowheads="1"/>
          </p:cNvSpPr>
          <p:nvPr/>
        </p:nvSpPr>
        <p:spPr bwMode="auto">
          <a:xfrm>
            <a:off x="6500813" y="4429125"/>
            <a:ext cx="1881187" cy="587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95250" indent="-95250" algn="ctr" eaLnBrk="1" hangingPunct="1">
              <a:buClr>
                <a:srgbClr val="FF0000"/>
              </a:buClr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SERTIFIKASI (HC)</a:t>
            </a:r>
            <a:r>
              <a:rPr lang="id-ID" altLang="id-ID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marL="95250" indent="-95250" eaLnBrk="1" hangingPunct="1">
              <a:buClr>
                <a:schemeClr val="tx1"/>
              </a:buClr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- Mutu dan keamanan pangan hasil perikanan</a:t>
            </a:r>
          </a:p>
        </p:txBody>
      </p:sp>
      <p:sp>
        <p:nvSpPr>
          <p:cNvPr id="46091" name="Text Box 22"/>
          <p:cNvSpPr txBox="1">
            <a:spLocks noChangeArrowheads="1"/>
          </p:cNvSpPr>
          <p:nvPr/>
        </p:nvSpPr>
        <p:spPr bwMode="auto">
          <a:xfrm>
            <a:off x="3571875" y="4506913"/>
            <a:ext cx="1214438" cy="279400"/>
          </a:xfrm>
          <a:prstGeom prst="rect">
            <a:avLst/>
          </a:prstGeom>
          <a:solidFill>
            <a:srgbClr val="FF66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200">
                <a:latin typeface="Arial Narrow" pitchFamily="34" charset="0"/>
                <a:ea typeface="MS PGothic" pitchFamily="34" charset="-128"/>
              </a:rPr>
              <a:t>TRANSPORTASI</a:t>
            </a:r>
            <a:endParaRPr lang="en-GB" altLang="id-ID" sz="12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6092" name="Text Box 72"/>
          <p:cNvSpPr txBox="1">
            <a:spLocks noChangeArrowheads="1"/>
          </p:cNvSpPr>
          <p:nvPr/>
        </p:nvSpPr>
        <p:spPr bwMode="auto">
          <a:xfrm>
            <a:off x="3286125" y="2819400"/>
            <a:ext cx="785813" cy="5000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2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Supplier</a:t>
            </a:r>
            <a:endParaRPr lang="en-GB" altLang="id-ID" sz="1200" b="1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6093" name="Text Box 72"/>
          <p:cNvSpPr txBox="1">
            <a:spLocks noChangeArrowheads="1"/>
          </p:cNvSpPr>
          <p:nvPr/>
        </p:nvSpPr>
        <p:spPr bwMode="auto">
          <a:xfrm>
            <a:off x="3929063" y="3568700"/>
            <a:ext cx="714375" cy="5032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1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Supplier</a:t>
            </a:r>
            <a:endParaRPr lang="en-GB" altLang="id-ID" sz="11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6094" name="Text Box 63"/>
          <p:cNvSpPr txBox="1">
            <a:spLocks noChangeArrowheads="1"/>
          </p:cNvSpPr>
          <p:nvPr/>
        </p:nvSpPr>
        <p:spPr bwMode="auto">
          <a:xfrm>
            <a:off x="3643313" y="1576388"/>
            <a:ext cx="1619250" cy="709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2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SERTIFIKASI CPIB</a:t>
            </a:r>
          </a:p>
        </p:txBody>
      </p:sp>
      <p:sp>
        <p:nvSpPr>
          <p:cNvPr id="46095" name="AutoShape 18"/>
          <p:cNvSpPr>
            <a:spLocks noChangeArrowheads="1"/>
          </p:cNvSpPr>
          <p:nvPr/>
        </p:nvSpPr>
        <p:spPr bwMode="auto">
          <a:xfrm>
            <a:off x="7143750" y="3429000"/>
            <a:ext cx="428625" cy="142875"/>
          </a:xfrm>
          <a:prstGeom prst="rightArrow">
            <a:avLst>
              <a:gd name="adj1" fmla="val 50000"/>
              <a:gd name="adj2" fmla="val 99694"/>
            </a:avLst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id-ID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294439" y="3143250"/>
            <a:ext cx="992187" cy="642938"/>
            <a:chOff x="7346741" y="4000504"/>
            <a:chExt cx="1071569" cy="5715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Rounded Rectangle 99"/>
            <p:cNvSpPr/>
            <p:nvPr/>
          </p:nvSpPr>
          <p:spPr>
            <a:xfrm>
              <a:off x="7346741" y="4000504"/>
              <a:ext cx="1071569" cy="57150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469" name="TextBox 57"/>
            <p:cNvSpPr txBox="1">
              <a:spLocks noChangeArrowheads="1"/>
            </p:cNvSpPr>
            <p:nvPr/>
          </p:nvSpPr>
          <p:spPr bwMode="auto">
            <a:xfrm>
              <a:off x="7401155" y="4172702"/>
              <a:ext cx="1008061" cy="246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latin typeface="+mn-lt"/>
                </a:rPr>
                <a:t>PRODUK </a:t>
              </a:r>
            </a:p>
          </p:txBody>
        </p:sp>
      </p:grpSp>
      <p:sp>
        <p:nvSpPr>
          <p:cNvPr id="46097" name="Text Box 68"/>
          <p:cNvSpPr txBox="1">
            <a:spLocks noChangeArrowheads="1"/>
          </p:cNvSpPr>
          <p:nvPr/>
        </p:nvSpPr>
        <p:spPr bwMode="auto">
          <a:xfrm>
            <a:off x="2286000" y="2160588"/>
            <a:ext cx="1143000" cy="5000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200" b="1">
                <a:solidFill>
                  <a:srgbClr val="001429"/>
                </a:solidFill>
                <a:latin typeface="Calibri" pitchFamily="34" charset="0"/>
                <a:ea typeface="MS PGothic" pitchFamily="34" charset="-128"/>
              </a:rPr>
              <a:t>MONITORING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1200" b="1">
                <a:solidFill>
                  <a:srgbClr val="001429"/>
                </a:solidFill>
                <a:latin typeface="Calibri" pitchFamily="34" charset="0"/>
                <a:ea typeface="MS PGothic" pitchFamily="34" charset="-128"/>
              </a:rPr>
              <a:t>Bio Security</a:t>
            </a:r>
            <a:endParaRPr lang="en-GB" altLang="id-ID" sz="1200" b="1">
              <a:solidFill>
                <a:srgbClr val="00142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2000250" y="3057525"/>
            <a:ext cx="1203325" cy="119063"/>
          </a:xfrm>
          <a:prstGeom prst="rightArrow">
            <a:avLst>
              <a:gd name="adj1" fmla="val 50000"/>
              <a:gd name="adj2" fmla="val 62418"/>
            </a:avLst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id-ID"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911225" y="4964113"/>
            <a:ext cx="1500187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08075" y="4964113"/>
            <a:ext cx="1500187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250281" y="4893469"/>
            <a:ext cx="1641475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928019" y="4929982"/>
            <a:ext cx="1571625" cy="1587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820069" y="3393282"/>
            <a:ext cx="73025" cy="1587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3248819" y="5250657"/>
            <a:ext cx="930275" cy="1587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3108325" y="3892550"/>
            <a:ext cx="1214438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892550" y="5251451"/>
            <a:ext cx="930275" cy="0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4179094" y="4321969"/>
            <a:ext cx="357188" cy="0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894262" y="5465763"/>
            <a:ext cx="500063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4965700" y="4249738"/>
            <a:ext cx="357187" cy="1588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6750050" y="4108451"/>
            <a:ext cx="644525" cy="0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86600" y="5029200"/>
            <a:ext cx="0" cy="609600"/>
          </a:xfrm>
          <a:prstGeom prst="line">
            <a:avLst/>
          </a:prstGeom>
          <a:ln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2" name="TextBox 54"/>
          <p:cNvSpPr txBox="1">
            <a:spLocks noChangeArrowheads="1"/>
          </p:cNvSpPr>
          <p:nvPr/>
        </p:nvSpPr>
        <p:spPr bwMode="auto">
          <a:xfrm>
            <a:off x="395288" y="6046788"/>
            <a:ext cx="8431212" cy="61595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id-ID">
                <a:ea typeface="MS PGothic" pitchFamily="34" charset="-128"/>
              </a:rPr>
              <a:t> </a:t>
            </a:r>
            <a:r>
              <a:rPr lang="id-ID" altLang="id-ID" sz="1600" b="1">
                <a:solidFill>
                  <a:schemeClr val="bg1"/>
                </a:solidFill>
                <a:ea typeface="MS PGothic" pitchFamily="34" charset="-128"/>
              </a:rPr>
              <a:t>No matter how good a company organizes one element of a chain, </a:t>
            </a:r>
          </a:p>
          <a:p>
            <a:pPr algn="ctr" eaLnBrk="1" hangingPunct="1"/>
            <a:r>
              <a:rPr lang="id-ID" altLang="id-ID" sz="1600" b="1">
                <a:solidFill>
                  <a:schemeClr val="bg1"/>
                </a:solidFill>
                <a:ea typeface="MS PGothic" pitchFamily="34" charset="-128"/>
              </a:rPr>
              <a:t>if any other part of the chain doesn’t perform, the whole chain is contaminated</a:t>
            </a:r>
          </a:p>
        </p:txBody>
      </p:sp>
      <p:sp>
        <p:nvSpPr>
          <p:cNvPr id="46113" name="Text Box 8"/>
          <p:cNvSpPr txBox="1">
            <a:spLocks noChangeArrowheads="1"/>
          </p:cNvSpPr>
          <p:nvPr/>
        </p:nvSpPr>
        <p:spPr bwMode="auto">
          <a:xfrm>
            <a:off x="1428750" y="5554663"/>
            <a:ext cx="6643688" cy="395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TRACEABILITY</a:t>
            </a:r>
            <a:endParaRPr lang="en-GB" altLang="id-ID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261881" y="3043300"/>
            <a:ext cx="500119" cy="309500"/>
          </a:xfrm>
          <a:prstGeom prst="rect">
            <a:avLst/>
          </a:prstGeom>
          <a:gradFill rotWithShape="1">
            <a:gsLst>
              <a:gs pos="0">
                <a:srgbClr val="DD8047">
                  <a:shade val="85000"/>
                </a:srgbClr>
              </a:gs>
              <a:gs pos="100000">
                <a:srgbClr val="DD8047">
                  <a:tint val="90000"/>
                  <a:alpha val="100000"/>
                  <a:satMod val="2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  <a:headEnd/>
            <a:tailEnd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p:spPr>
        <p:txBody>
          <a:bodyPr wrap="none"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1" kern="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NRCP</a:t>
            </a:r>
          </a:p>
        </p:txBody>
      </p:sp>
      <p:cxnSp>
        <p:nvCxnSpPr>
          <p:cNvPr id="46117" name="Elbow Connector 71"/>
          <p:cNvCxnSpPr>
            <a:cxnSpLocks noChangeShapeType="1"/>
          </p:cNvCxnSpPr>
          <p:nvPr/>
        </p:nvCxnSpPr>
        <p:spPr bwMode="auto">
          <a:xfrm rot="10800000" flipV="1">
            <a:off x="762000" y="3048000"/>
            <a:ext cx="500063" cy="1428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66FF33"/>
            </a:solidFill>
            <a:miter lim="800000"/>
            <a:headEnd/>
            <a:tailEnd type="arrow" w="med" len="med"/>
          </a:ln>
        </p:spPr>
      </p:cxnSp>
      <p:sp>
        <p:nvSpPr>
          <p:cNvPr id="66" name="Rounded Rectangle 65"/>
          <p:cNvSpPr/>
          <p:nvPr/>
        </p:nvSpPr>
        <p:spPr bwMode="auto">
          <a:xfrm>
            <a:off x="1000100" y="2890496"/>
            <a:ext cx="1500275" cy="42854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AQUACULTURE</a:t>
            </a:r>
            <a:endParaRPr lang="id-ID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121" name="AutoShape 18"/>
          <p:cNvSpPr>
            <a:spLocks noChangeArrowheads="1"/>
          </p:cNvSpPr>
          <p:nvPr/>
        </p:nvSpPr>
        <p:spPr bwMode="auto">
          <a:xfrm>
            <a:off x="3500438" y="3786188"/>
            <a:ext cx="428625" cy="142875"/>
          </a:xfrm>
          <a:prstGeom prst="rightArrow">
            <a:avLst>
              <a:gd name="adj1" fmla="val 50000"/>
              <a:gd name="adj2" fmla="val 99694"/>
            </a:avLst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id-ID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2285984" y="3497945"/>
            <a:ext cx="1357322" cy="645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1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d-ID" sz="1100" b="1" dirty="0">
                <a:solidFill>
                  <a:schemeClr val="tx1"/>
                </a:solidFill>
                <a:cs typeface="Arial" charset="0"/>
              </a:rPr>
              <a:t>Tempat pendaratan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d-ID" sz="1100" b="1" dirty="0">
                <a:solidFill>
                  <a:schemeClr val="tx1"/>
                </a:solidFill>
                <a:cs typeface="Arial" charset="0"/>
              </a:rPr>
              <a:t>/pelabuhan</a:t>
            </a:r>
            <a:endParaRPr lang="en-GB" sz="1100" b="1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125" name="TextBox 45"/>
          <p:cNvSpPr txBox="1">
            <a:spLocks noChangeArrowheads="1"/>
          </p:cNvSpPr>
          <p:nvPr/>
        </p:nvSpPr>
        <p:spPr bwMode="auto">
          <a:xfrm>
            <a:off x="228600" y="228600"/>
            <a:ext cx="8558213" cy="4921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id-ID" sz="26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SISTEM JAMINAN MUTU DAN KEAMANAN HASIL PERIKANAN</a:t>
            </a:r>
            <a:endParaRPr lang="id-ID" altLang="id-ID" sz="2600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109936"/>
            <a:ext cx="4267200" cy="533400"/>
          </a:xfrm>
        </p:spPr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A. DASAR HUKUM</a:t>
            </a:r>
            <a:endParaRPr lang="en-US" sz="24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1988" name="TextBox 45"/>
          <p:cNvSpPr txBox="1">
            <a:spLocks noChangeArrowheads="1"/>
          </p:cNvSpPr>
          <p:nvPr/>
        </p:nvSpPr>
        <p:spPr bwMode="auto">
          <a:xfrm>
            <a:off x="109538" y="236537"/>
            <a:ext cx="8805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id-ID" altLang="id-ID" sz="24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III. </a:t>
            </a:r>
            <a:r>
              <a:rPr lang="en-US" altLang="id-ID" sz="2400" b="1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SISTEM </a:t>
            </a:r>
            <a:r>
              <a:rPr lang="id-ID" altLang="id-ID" sz="2400" b="1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SERTIFIKASI </a:t>
            </a:r>
            <a:r>
              <a:rPr lang="en-US" altLang="id-ID" sz="2400" b="1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JAMINAN MUTU DAN</a:t>
            </a:r>
            <a:r>
              <a:rPr lang="id-ID" altLang="id-ID" sz="2400" b="1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id-ID" sz="2400" b="1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KEAMANAN HASIL PERIKANAN</a:t>
            </a:r>
            <a:endParaRPr lang="id-ID" altLang="id-ID" sz="2400" b="1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43336"/>
            <a:ext cx="8403976" cy="4909864"/>
          </a:xfrm>
        </p:spPr>
        <p:txBody>
          <a:bodyPr>
            <a:noAutofit/>
          </a:bodyPr>
          <a:lstStyle/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Undang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Undang No. 18 Tahun 2012 tentang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Pangan</a:t>
            </a:r>
            <a:endParaRPr lang="id-ID" sz="1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Undang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– Undang Nomor 45 Tahun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2009 revisi dari Undang-Undang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Nomor 31 Tahun 2004 tentang Perikanan </a:t>
            </a:r>
            <a:endParaRPr lang="id-ID" sz="1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Peraturan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Pemerintah Nomor 28 Tahun 2004 tentang Keamanan, Mutu dan Gizi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Pangan</a:t>
            </a: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Peraturan Pemerintah Nomor 57 Tahun 2015 tentang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tentang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Sistem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Jaminan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Mutu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Keamanan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Hasil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Perikanan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serta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Peningkatan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Nilai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Tambah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Produk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Hasil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Perikanan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endParaRPr lang="id-ID" sz="1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Peraturan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Menteri Kelautan dan Perikanan No. 19/MEN/2010 tentang Pengendalian Sistem Jaminan Mutu dan Keamanan Hasil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Perikanan</a:t>
            </a:r>
            <a:endParaRPr lang="id-ID" sz="1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Keputusan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Menteri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Kelautan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Perikanan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Nomor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52A/KEPMEN-KP/2013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tentang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Persyaratan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Jaminan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Mutu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Keamanan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Hasil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Perikanan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Pada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Proses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Produksi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Pengolahan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dan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Distribusi</a:t>
            </a:r>
            <a:endParaRPr lang="id-ID" sz="1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65125" lvl="1" indent="-365125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Keputusan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Kepala Badan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Karantina lkan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Pengendalian Mutu dan Keamanan Hasil Perikanan Nomor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371/KEPBKIPM/2014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tentang Petunjuk Teknis Inspeksi cara Penanganan lkan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yang Baik 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Berdasarkan Konsepsi Hazard Analysis Critical Control Poin Pada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Unit Pengumpul/Suplier</a:t>
            </a:r>
            <a:endParaRPr lang="id-ID" sz="1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id-ID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22058" y="267968"/>
            <a:ext cx="8856984" cy="3416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defRPr/>
            </a:pPr>
            <a:r>
              <a:rPr lang="id-ID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B. STRUKTUR </a:t>
            </a:r>
            <a:r>
              <a:rPr lang="id-ID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ORGANISASI OTORITAS KOMPETEN </a:t>
            </a:r>
            <a:endParaRPr lang="en-GB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2400" y="1219200"/>
            <a:ext cx="8742363" cy="4395788"/>
          </a:xfrm>
          <a:prstGeom prst="roundRect">
            <a:avLst>
              <a:gd name="adj" fmla="val 32"/>
            </a:avLst>
          </a:prstGeom>
          <a:noFill/>
          <a:ln>
            <a:noFill/>
          </a:ln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3617913" y="4062413"/>
            <a:ext cx="42862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5061" name="Rectangle 16"/>
          <p:cNvSpPr>
            <a:spLocks noChangeArrowheads="1"/>
          </p:cNvSpPr>
          <p:nvPr/>
        </p:nvSpPr>
        <p:spPr bwMode="auto">
          <a:xfrm>
            <a:off x="3844925" y="4175125"/>
            <a:ext cx="42863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5062" name="Rectangle 29"/>
          <p:cNvSpPr>
            <a:spLocks noChangeArrowheads="1"/>
          </p:cNvSpPr>
          <p:nvPr/>
        </p:nvSpPr>
        <p:spPr bwMode="auto">
          <a:xfrm>
            <a:off x="7248525" y="2781300"/>
            <a:ext cx="39688" cy="16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5063" name="Rectangle 34"/>
          <p:cNvSpPr>
            <a:spLocks noChangeArrowheads="1"/>
          </p:cNvSpPr>
          <p:nvPr/>
        </p:nvSpPr>
        <p:spPr bwMode="auto">
          <a:xfrm>
            <a:off x="6934200" y="1676400"/>
            <a:ext cx="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d-ID" altLang="id-ID" sz="14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4" name="Rectangle 40"/>
          <p:cNvSpPr>
            <a:spLocks noChangeArrowheads="1"/>
          </p:cNvSpPr>
          <p:nvPr/>
        </p:nvSpPr>
        <p:spPr bwMode="auto">
          <a:xfrm>
            <a:off x="4724400" y="990600"/>
            <a:ext cx="6032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17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5065" name="Rectangle 55"/>
          <p:cNvSpPr>
            <a:spLocks noChangeArrowheads="1"/>
          </p:cNvSpPr>
          <p:nvPr/>
        </p:nvSpPr>
        <p:spPr bwMode="auto">
          <a:xfrm>
            <a:off x="7421563" y="3478213"/>
            <a:ext cx="508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1400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cxnSp>
        <p:nvCxnSpPr>
          <p:cNvPr id="131" name="Elbow Connector 130"/>
          <p:cNvCxnSpPr/>
          <p:nvPr/>
        </p:nvCxnSpPr>
        <p:spPr>
          <a:xfrm rot="16200000" flipH="1">
            <a:off x="4598194" y="1129506"/>
            <a:ext cx="350838" cy="112077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7" name="Group 2"/>
          <p:cNvGrpSpPr>
            <a:grpSpLocks/>
          </p:cNvGrpSpPr>
          <p:nvPr/>
        </p:nvGrpSpPr>
        <p:grpSpPr bwMode="auto">
          <a:xfrm>
            <a:off x="339725" y="1036638"/>
            <a:ext cx="8751888" cy="5427662"/>
            <a:chOff x="231775" y="1037108"/>
            <a:chExt cx="9480550" cy="5427061"/>
          </a:xfrm>
        </p:grpSpPr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50850" y="4214820"/>
              <a:ext cx="1968482" cy="543267"/>
            </a:xfrm>
            <a:prstGeom prst="rect">
              <a:avLst/>
            </a:prstGeom>
            <a:solidFill>
              <a:srgbClr val="00206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b="1" kern="0" dirty="0">
                  <a:solidFill>
                    <a:schemeClr val="bg1"/>
                  </a:solidFill>
                </a:rPr>
                <a:t>QUALITY &amp; SAFETY CERTIFICATION</a:t>
              </a:r>
              <a:endParaRPr lang="en-GB" sz="14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Rectangle 10"/>
            <p:cNvSpPr>
              <a:spLocks noChangeArrowheads="1"/>
            </p:cNvSpPr>
            <p:nvPr/>
          </p:nvSpPr>
          <p:spPr bwMode="auto">
            <a:xfrm>
              <a:off x="3753662" y="4016515"/>
              <a:ext cx="1886480" cy="4587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 b="1" kern="0" dirty="0">
                  <a:solidFill>
                    <a:srgbClr val="FFFF00"/>
                  </a:solidFill>
                </a:rPr>
                <a:t>NRCP &amp; FEED/DRUG </a:t>
              </a:r>
            </a:p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 b="1" kern="0" dirty="0">
                  <a:solidFill>
                    <a:srgbClr val="FFFF00"/>
                  </a:solidFill>
                </a:rPr>
                <a:t>CERTIFICATION </a:t>
              </a:r>
            </a:p>
          </p:txBody>
        </p:sp>
        <p:sp>
          <p:nvSpPr>
            <p:cNvPr id="101" name="Rectangle 14"/>
            <p:cNvSpPr>
              <a:spLocks noChangeArrowheads="1"/>
            </p:cNvSpPr>
            <p:nvPr/>
          </p:nvSpPr>
          <p:spPr bwMode="auto">
            <a:xfrm>
              <a:off x="3753662" y="4549856"/>
              <a:ext cx="1886480" cy="4587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 b="1" kern="0" dirty="0">
                  <a:solidFill>
                    <a:srgbClr val="FFFF00"/>
                  </a:solidFill>
                </a:rPr>
                <a:t>GAP CERTIFICATION </a:t>
              </a:r>
              <a:endParaRPr lang="en-GB" sz="1200" b="1" dirty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3753662" y="5083197"/>
              <a:ext cx="1886480" cy="5333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 b="1" kern="0" dirty="0">
                  <a:solidFill>
                    <a:srgbClr val="FFFF00"/>
                  </a:solidFill>
                </a:rPr>
                <a:t>HATCHERY </a:t>
              </a:r>
            </a:p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 b="1" kern="0" dirty="0">
                  <a:solidFill>
                    <a:srgbClr val="FFFF00"/>
                  </a:solidFill>
                </a:rPr>
                <a:t>CERTIFICATION</a:t>
              </a:r>
              <a:endParaRPr lang="en-GB" sz="1200" b="1" dirty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6256635" y="2348880"/>
              <a:ext cx="2304256" cy="416688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MANAJEMEN MUTU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8" name="Rectangle 47"/>
            <p:cNvSpPr>
              <a:spLocks noChangeArrowheads="1"/>
            </p:cNvSpPr>
            <p:nvPr/>
          </p:nvSpPr>
          <p:spPr bwMode="auto">
            <a:xfrm>
              <a:off x="3552461" y="3226028"/>
              <a:ext cx="2445373" cy="563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id-ID" sz="1400" b="1" kern="0" dirty="0">
                  <a:solidFill>
                    <a:srgbClr val="FFFF00"/>
                  </a:solidFill>
                  <a:ea typeface="Arial Unicode MS" pitchFamily="34" charset="-128"/>
                </a:rPr>
                <a:t>BUDIDAYA</a:t>
              </a:r>
              <a:endParaRPr lang="en-US" sz="1400" b="1" kern="0" dirty="0">
                <a:solidFill>
                  <a:srgbClr val="FFFF00"/>
                </a:solidFill>
                <a:ea typeface="Arial Unicode MS" pitchFamily="34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400" b="1" kern="0" dirty="0">
                <a:solidFill>
                  <a:srgbClr val="FFFF00"/>
                </a:solidFill>
                <a:ea typeface="Arial Unicode MS" pitchFamily="34" charset="-128"/>
              </a:endParaRPr>
            </a:p>
          </p:txBody>
        </p:sp>
        <p:sp>
          <p:nvSpPr>
            <p:cNvPr id="121" name="Text Box 86"/>
            <p:cNvSpPr txBox="1">
              <a:spLocks noChangeArrowheads="1"/>
            </p:cNvSpPr>
            <p:nvPr/>
          </p:nvSpPr>
          <p:spPr bwMode="auto">
            <a:xfrm>
              <a:off x="2922649" y="5877271"/>
              <a:ext cx="3847415" cy="586898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defRPr/>
              </a:pPr>
              <a:r>
                <a:rPr lang="id-ID" sz="16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Rockwell" pitchFamily="18" charset="0"/>
                  <a:ea typeface="Arial Unicode MS" pitchFamily="34" charset="-128"/>
                  <a:cs typeface="Arial Unicode MS" pitchFamily="34" charset="-128"/>
                </a:rPr>
                <a:t>LEMBAGA INSPEKSI DAN SERTIFIKASI</a:t>
              </a:r>
              <a:endParaRPr lang="en-GB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086" name="Text Box 87"/>
            <p:cNvSpPr txBox="1">
              <a:spLocks noChangeArrowheads="1"/>
            </p:cNvSpPr>
            <p:nvPr/>
          </p:nvSpPr>
          <p:spPr bwMode="auto">
            <a:xfrm>
              <a:off x="7004050" y="5943581"/>
              <a:ext cx="2708275" cy="3095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2900" indent="-342900" eaLnBrk="1" hangingPunct="1">
                <a:spcBef>
                  <a:spcPts val="1125"/>
                </a:spcBef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d-ID" altLang="id-ID" sz="1400" b="1">
                  <a:ea typeface="Arial Unicode MS" pitchFamily="34" charset="-128"/>
                  <a:cs typeface="Arial Unicode MS" pitchFamily="34" charset="-128"/>
                </a:rPr>
                <a:t>Pendelegasian Otoritas</a:t>
              </a:r>
              <a:endParaRPr lang="en-GB" altLang="id-ID" sz="1400" b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3" name="Rectangle 31"/>
            <p:cNvSpPr>
              <a:spLocks noChangeArrowheads="1"/>
            </p:cNvSpPr>
            <p:nvPr/>
          </p:nvSpPr>
          <p:spPr bwMode="auto">
            <a:xfrm>
              <a:off x="231775" y="1583148"/>
              <a:ext cx="2483206" cy="561913"/>
            </a:xfrm>
            <a:prstGeom prst="rect">
              <a:avLst/>
            </a:prstGeom>
            <a:solidFill>
              <a:srgbClr val="FFCC99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K</a:t>
              </a:r>
              <a:r>
                <a:rPr lang="id-ID" kern="0" dirty="0">
                  <a:solidFill>
                    <a:srgbClr val="000000"/>
                  </a:solidFill>
                </a:rPr>
                <a:t>OMISI APPROVAL</a:t>
              </a:r>
              <a:endParaRPr lang="id-ID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3"/>
            <p:cNvSpPr>
              <a:spLocks noChangeArrowheads="1"/>
            </p:cNvSpPr>
            <p:nvPr/>
          </p:nvSpPr>
          <p:spPr bwMode="auto">
            <a:xfrm>
              <a:off x="469707" y="4869248"/>
              <a:ext cx="1831558" cy="571503"/>
            </a:xfrm>
            <a:prstGeom prst="rect">
              <a:avLst/>
            </a:prstGeom>
            <a:solidFill>
              <a:srgbClr val="00206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b="1" kern="0" dirty="0">
                  <a:solidFill>
                    <a:schemeClr val="bg1"/>
                  </a:solidFill>
                </a:rPr>
                <a:t>FISH HEALTH CERTIFICATION</a:t>
              </a:r>
              <a:endParaRPr lang="en-GB" sz="14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" name="Rectangle 3"/>
            <p:cNvSpPr>
              <a:spLocks noChangeArrowheads="1"/>
            </p:cNvSpPr>
            <p:nvPr/>
          </p:nvSpPr>
          <p:spPr bwMode="auto">
            <a:xfrm>
              <a:off x="6940214" y="4632397"/>
              <a:ext cx="2153029" cy="480960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kern="0" dirty="0">
                  <a:solidFill>
                    <a:schemeClr val="tx1"/>
                  </a:solidFill>
                </a:rPr>
                <a:t>SERTIFIKASI KAPAL</a:t>
              </a:r>
              <a:endParaRPr lang="id-ID" sz="14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3"/>
            <p:cNvSpPr>
              <a:spLocks noChangeArrowheads="1"/>
            </p:cNvSpPr>
            <p:nvPr/>
          </p:nvSpPr>
          <p:spPr bwMode="auto">
            <a:xfrm>
              <a:off x="6940214" y="4005404"/>
              <a:ext cx="1919153" cy="480959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kern="0" dirty="0">
                  <a:solidFill>
                    <a:srgbClr val="000000"/>
                  </a:solidFill>
                </a:rPr>
                <a:t>MANAJEMEN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kern="0" dirty="0">
                  <a:solidFill>
                    <a:srgbClr val="000000"/>
                  </a:solidFill>
                </a:rPr>
                <a:t>PELABUHAN</a:t>
              </a:r>
            </a:p>
          </p:txBody>
        </p:sp>
        <p:cxnSp>
          <p:nvCxnSpPr>
            <p:cNvPr id="130" name="Elbow Connector 129"/>
            <p:cNvCxnSpPr/>
            <p:nvPr/>
          </p:nvCxnSpPr>
          <p:spPr>
            <a:xfrm rot="5400000">
              <a:off x="3496513" y="764314"/>
              <a:ext cx="349211" cy="1850367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 flipH="1">
              <a:off x="6768247" y="1849818"/>
              <a:ext cx="1506432" cy="4474666"/>
            </a:xfrm>
            <a:prstGeom prst="bentConnector3">
              <a:avLst>
                <a:gd name="adj1" fmla="val -7324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/>
            <p:nvPr/>
          </p:nvCxnSpPr>
          <p:spPr>
            <a:xfrm>
              <a:off x="2183603" y="3506984"/>
              <a:ext cx="739459" cy="283337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rot="5400000">
              <a:off x="2060284" y="697550"/>
              <a:ext cx="1723834" cy="3358519"/>
            </a:xfrm>
            <a:prstGeom prst="bentConnector3">
              <a:avLst>
                <a:gd name="adj1" fmla="val 816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6789552" y="2143473"/>
              <a:ext cx="42857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5400000">
              <a:off x="474331" y="3749498"/>
              <a:ext cx="744455" cy="792768"/>
            </a:xfrm>
            <a:prstGeom prst="bentConnector4">
              <a:avLst>
                <a:gd name="adj1" fmla="val 33829"/>
                <a:gd name="adj2" fmla="val 13123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/>
            <p:nvPr/>
          </p:nvCxnSpPr>
          <p:spPr>
            <a:xfrm rot="5400000">
              <a:off x="157660" y="4066169"/>
              <a:ext cx="1377797" cy="792768"/>
            </a:xfrm>
            <a:prstGeom prst="bentConnector4">
              <a:avLst>
                <a:gd name="adj1" fmla="val 17481"/>
                <a:gd name="adj2" fmla="val 13123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/>
            <p:nvPr/>
          </p:nvCxnSpPr>
          <p:spPr>
            <a:xfrm rot="16200000" flipH="1">
              <a:off x="5314233" y="802120"/>
              <a:ext cx="1711136" cy="3136681"/>
            </a:xfrm>
            <a:prstGeom prst="bentConnector3">
              <a:avLst>
                <a:gd name="adj1" fmla="val 81906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rot="5400000">
              <a:off x="3947268" y="3595923"/>
              <a:ext cx="457149" cy="844359"/>
            </a:xfrm>
            <a:prstGeom prst="bentConnector4">
              <a:avLst>
                <a:gd name="adj1" fmla="val 24918"/>
                <a:gd name="adj2" fmla="val 12933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/>
            <p:nvPr/>
          </p:nvCxnSpPr>
          <p:spPr>
            <a:xfrm rot="5400000">
              <a:off x="3680597" y="3862593"/>
              <a:ext cx="990490" cy="844359"/>
            </a:xfrm>
            <a:prstGeom prst="bentConnector4">
              <a:avLst>
                <a:gd name="adj1" fmla="val 9778"/>
                <a:gd name="adj2" fmla="val 12933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/>
            <p:nvPr/>
          </p:nvCxnSpPr>
          <p:spPr>
            <a:xfrm rot="5400000">
              <a:off x="3395673" y="4147518"/>
              <a:ext cx="1560339" cy="844359"/>
            </a:xfrm>
            <a:prstGeom prst="bentConnector4">
              <a:avLst>
                <a:gd name="adj1" fmla="val 6121"/>
                <a:gd name="adj2" fmla="val 12933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>
              <a:off x="4598022" y="1514892"/>
              <a:ext cx="3439" cy="17111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Elbow Connector 145"/>
            <p:cNvCxnSpPr/>
            <p:nvPr/>
          </p:nvCxnSpPr>
          <p:spPr>
            <a:xfrm rot="5400000">
              <a:off x="7104320" y="3611268"/>
              <a:ext cx="471435" cy="796208"/>
            </a:xfrm>
            <a:prstGeom prst="bentConnector4">
              <a:avLst>
                <a:gd name="adj1" fmla="val 24503"/>
                <a:gd name="adj2" fmla="val 13108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/>
            <p:nvPr/>
          </p:nvCxnSpPr>
          <p:spPr>
            <a:xfrm rot="5400000">
              <a:off x="6790824" y="3924764"/>
              <a:ext cx="1098428" cy="796208"/>
            </a:xfrm>
            <a:prstGeom prst="bentConnector4">
              <a:avLst>
                <a:gd name="adj1" fmla="val 8919"/>
                <a:gd name="adj2" fmla="val 13108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Elbow Connector 147"/>
            <p:cNvCxnSpPr/>
            <p:nvPr/>
          </p:nvCxnSpPr>
          <p:spPr>
            <a:xfrm rot="10800000" flipV="1">
              <a:off x="3196489" y="3429205"/>
              <a:ext cx="355973" cy="2436543"/>
            </a:xfrm>
            <a:prstGeom prst="bent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/>
            <p:nvPr/>
          </p:nvCxnSpPr>
          <p:spPr>
            <a:xfrm rot="10800000" flipV="1">
              <a:off x="6147445" y="3429205"/>
              <a:ext cx="620802" cy="2442892"/>
            </a:xfrm>
            <a:prstGeom prst="bent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450853" y="5540277"/>
              <a:ext cx="1731938" cy="48101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id-ID" sz="14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hangingPunct="1"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b="1" kern="0" dirty="0">
                  <a:solidFill>
                    <a:schemeClr val="bg1"/>
                  </a:solidFill>
                </a:rPr>
                <a:t>REFERENCE LAB</a:t>
              </a:r>
              <a:endParaRPr lang="en-GB" sz="14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hangingPunct="1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4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51" name="Elbow Connector 150"/>
            <p:cNvCxnSpPr/>
            <p:nvPr/>
          </p:nvCxnSpPr>
          <p:spPr>
            <a:xfrm rot="5400000">
              <a:off x="-156631" y="4380459"/>
              <a:ext cx="2006378" cy="792768"/>
            </a:xfrm>
            <a:prstGeom prst="bentConnector4">
              <a:avLst>
                <a:gd name="adj1" fmla="val 10685"/>
                <a:gd name="adj2" fmla="val 13123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645324" y="1037108"/>
              <a:ext cx="2352511" cy="4476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2" name="Elbow Connector 129"/>
            <p:cNvCxnSpPr/>
            <p:nvPr/>
          </p:nvCxnSpPr>
          <p:spPr>
            <a:xfrm rot="10800000">
              <a:off x="5896373" y="1864103"/>
              <a:ext cx="1107469" cy="65081"/>
            </a:xfrm>
            <a:prstGeom prst="bentConnector3">
              <a:avLst>
                <a:gd name="adj1" fmla="val 9416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15" name="Straight Connector 75"/>
            <p:cNvCxnSpPr>
              <a:cxnSpLocks noChangeShapeType="1"/>
            </p:cNvCxnSpPr>
            <p:nvPr/>
          </p:nvCxnSpPr>
          <p:spPr bwMode="auto">
            <a:xfrm>
              <a:off x="5997575" y="1849438"/>
              <a:ext cx="2244725" cy="158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305725" y="1660332"/>
              <a:ext cx="3010948" cy="56197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19" name="Rectangle 33"/>
            <p:cNvSpPr>
              <a:spLocks noChangeArrowheads="1"/>
            </p:cNvSpPr>
            <p:nvPr/>
          </p:nvSpPr>
          <p:spPr bwMode="auto">
            <a:xfrm>
              <a:off x="3440113" y="1676806"/>
              <a:ext cx="2674937" cy="492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 eaLnBrk="1" hangingPunct="1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d-ID" altLang="id-ID" sz="16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KEPALA BKIPM</a:t>
              </a:r>
            </a:p>
            <a:p>
              <a:pPr marL="342900" indent="-342900" algn="ctr" eaLnBrk="1" hangingPunct="1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d-ID" altLang="id-ID" sz="16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(TOP MANAGER)</a:t>
              </a:r>
              <a:endParaRPr lang="en-GB" altLang="id-ID" sz="16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068" name="Rectangle 39"/>
          <p:cNvSpPr>
            <a:spLocks noChangeArrowheads="1"/>
          </p:cNvSpPr>
          <p:nvPr/>
        </p:nvSpPr>
        <p:spPr bwMode="auto">
          <a:xfrm>
            <a:off x="3581400" y="1125538"/>
            <a:ext cx="198755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altLang="id-ID" sz="16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MENTERI KP</a:t>
            </a:r>
            <a:endParaRPr lang="en-GB" altLang="id-ID" sz="1600" b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615434" y="3243324"/>
            <a:ext cx="1516684" cy="606676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d-ID" b="1" dirty="0">
                <a:solidFill>
                  <a:schemeClr val="bg1"/>
                </a:solidFill>
                <a:ea typeface="Arial Unicode MS" pitchFamily="34" charset="-128"/>
              </a:rPr>
              <a:t>BKIPM</a:t>
            </a:r>
            <a:endParaRPr lang="en-GB" b="1" dirty="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418263" y="3286125"/>
            <a:ext cx="2176462" cy="481013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kern="0" dirty="0">
                <a:solidFill>
                  <a:srgbClr val="000000"/>
                </a:solidFill>
              </a:rPr>
              <a:t>PERIKANAN TANGKAP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1000" y="762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id-ID" sz="2400" b="1" u="sng" dirty="0" smtClean="0">
                <a:solidFill>
                  <a:srgbClr val="C00000"/>
                </a:solidFill>
                <a:ea typeface="MS PGothic" pitchFamily="34" charset="-128"/>
              </a:rPr>
              <a:t>C. SUB </a:t>
            </a:r>
            <a:r>
              <a:rPr lang="id-ID" altLang="id-ID" sz="2400" b="1" u="sng" dirty="0">
                <a:solidFill>
                  <a:srgbClr val="C00000"/>
                </a:solidFill>
                <a:ea typeface="MS PGothic" pitchFamily="34" charset="-128"/>
              </a:rPr>
              <a:t>SISTEM DI OTORITAS KOMPETEN</a:t>
            </a:r>
            <a:endParaRPr lang="en-US" altLang="id-ID" sz="2400" b="1" u="sng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57" name="Content Placeholder 2"/>
          <p:cNvSpPr>
            <a:spLocks noGrp="1"/>
          </p:cNvSpPr>
          <p:nvPr>
            <p:ph sz="quarter" idx="1"/>
          </p:nvPr>
        </p:nvSpPr>
        <p:spPr>
          <a:xfrm>
            <a:off x="123825" y="685800"/>
            <a:ext cx="4219575" cy="6096000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287338" indent="-287338" algn="just" eaLnBrk="1" hangingPunct="1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200" b="1" dirty="0">
              <a:solidFill>
                <a:srgbClr val="FFFF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287338" indent="-287338" algn="just" eaLnBrk="1" hangingPunct="1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200" b="1" dirty="0">
                <a:solidFill>
                  <a:srgbClr val="FFFF00"/>
                </a:solidFill>
                <a:latin typeface="Book Antiqua" pitchFamily="18" charset="0"/>
                <a:ea typeface="ＭＳ Ｐゴシック" pitchFamily="34" charset="-128"/>
              </a:rPr>
              <a:t>YURIDIKSI</a:t>
            </a:r>
            <a:endParaRPr lang="id-ID" sz="2200" b="1" dirty="0">
              <a:solidFill>
                <a:srgbClr val="FFFF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576263" indent="-285750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UU</a:t>
            </a:r>
          </a:p>
          <a:p>
            <a:pPr marL="576263" indent="-285750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PP</a:t>
            </a:r>
          </a:p>
          <a:p>
            <a:pPr marL="576263" indent="-28575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Per/</a:t>
            </a:r>
            <a:r>
              <a:rPr lang="en-US" sz="2200" b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Kep</a:t>
            </a:r>
            <a:r>
              <a:rPr lang="en-US" sz="2200" b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Men  : </a:t>
            </a:r>
          </a:p>
          <a:p>
            <a:pPr marL="971550" indent="-280988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Peraturan</a:t>
            </a:r>
            <a:r>
              <a:rPr lang="en-US" sz="2200" i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System CA</a:t>
            </a:r>
          </a:p>
          <a:p>
            <a:pPr marL="971550" indent="-280988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Hulu</a:t>
            </a:r>
            <a:r>
              <a:rPr lang="en-US" sz="2200" i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–</a:t>
            </a: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Hilir</a:t>
            </a:r>
            <a:endParaRPr lang="en-US" sz="2200" i="1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971550" indent="-280988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Sub System</a:t>
            </a:r>
          </a:p>
          <a:p>
            <a:pPr marL="576263" indent="-28575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b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Keputusan</a:t>
            </a:r>
            <a:r>
              <a:rPr lang="en-US" sz="2200" b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Ka Ban, SOP</a:t>
            </a:r>
            <a:endParaRPr lang="en-US" sz="2200" b="1" dirty="0">
              <a:solidFill>
                <a:srgbClr val="FFFF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287338" indent="-287338" algn="just" eaLnBrk="1" hangingPunct="1">
              <a:spcBef>
                <a:spcPts val="0"/>
              </a:spcBef>
              <a:buFont typeface="Arial" charset="0"/>
              <a:buAutoNum type="arabicPeriod"/>
              <a:defRPr/>
            </a:pPr>
            <a:endParaRPr lang="en-US" sz="2800" b="1" dirty="0">
              <a:solidFill>
                <a:srgbClr val="FFFF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200" b="1" dirty="0">
                <a:solidFill>
                  <a:srgbClr val="FFFF00"/>
                </a:solidFill>
                <a:latin typeface="Book Antiqua" pitchFamily="18" charset="0"/>
                <a:ea typeface="ＭＳ Ｐゴシック" pitchFamily="34" charset="-128"/>
              </a:rPr>
              <a:t>KELEMBAGAAN/ ORGANISASI</a:t>
            </a:r>
          </a:p>
          <a:p>
            <a:pPr marL="804863" indent="-28575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Lembaga Inspeksi dan Sertifikasi</a:t>
            </a:r>
            <a:r>
              <a:rPr lang="en-US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: </a:t>
            </a:r>
          </a:p>
          <a:p>
            <a:pPr marL="804863" indent="-28575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	</a:t>
            </a: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Pusat</a:t>
            </a:r>
            <a:r>
              <a:rPr lang="en-US" sz="2200" i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dan</a:t>
            </a:r>
            <a:r>
              <a:rPr lang="en-US" sz="2200" i="1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daerah</a:t>
            </a:r>
            <a:endParaRPr lang="en-US" sz="2200" i="1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804863" indent="-28575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id-ID" sz="2200" i="1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804863" indent="-28575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Laboratorium</a:t>
            </a:r>
            <a:endParaRPr lang="en-US" sz="22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</a:endParaRPr>
          </a:p>
          <a:p>
            <a:pPr marL="804863" indent="-28575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19600" y="714375"/>
            <a:ext cx="4572000" cy="606742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287338" indent="-287338" algn="just" eaLnBrk="1" hangingPunct="1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16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804863" indent="-28575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804863" indent="-28575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 </a:t>
            </a:r>
          </a:p>
          <a:p>
            <a:pPr marL="285750" indent="-285750" algn="just" eaLnBrk="1" hangingPunct="1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2200" b="1" dirty="0">
                <a:solidFill>
                  <a:srgbClr val="FFFF00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PELAKU</a:t>
            </a:r>
          </a:p>
          <a:p>
            <a:pPr marL="854075" indent="-334963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Kapal </a:t>
            </a:r>
          </a:p>
          <a:p>
            <a:pPr marL="854075" indent="-334963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Tambak</a:t>
            </a:r>
            <a:endParaRPr lang="en-US" sz="22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854075" indent="-334963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Suplier</a:t>
            </a:r>
            <a:endParaRPr lang="en-US" sz="22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854075" indent="-334963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Arial" panose="020B0604020202020204" pitchFamily="34" charset="0"/>
              </a:rPr>
              <a:t>Pelabuhan</a:t>
            </a:r>
            <a:endParaRPr lang="en-US" sz="20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54075" indent="-334963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Unit Pengolahan Ikan</a:t>
            </a:r>
            <a:endParaRPr lang="en-US" sz="22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854075" indent="-334963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  <a:p>
            <a:pPr marL="228600" indent="-228600" algn="just" eaLnBrk="1" hangingPunct="1"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en-US" sz="2200" b="1" dirty="0">
                <a:solidFill>
                  <a:srgbClr val="FFFF00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SERTIFIKASI</a:t>
            </a:r>
          </a:p>
          <a:p>
            <a:pPr marL="811213" indent="-347663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Unit : 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Arial" panose="020B0604020202020204" pitchFamily="34" charset="0"/>
              </a:rPr>
              <a:t>CBIB, CPIB, HACCP, HC</a:t>
            </a:r>
            <a:endParaRPr lang="id-ID" sz="20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11213" indent="-347663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d-ID" sz="2200" dirty="0">
                <a:solidFill>
                  <a:schemeClr val="bg1"/>
                </a:solidFill>
                <a:latin typeface="Book Antiqua" pitchFamily="18" charset="0"/>
                <a:ea typeface="ＭＳ Ｐゴシック" pitchFamily="34" charset="-128"/>
                <a:cs typeface="ＭＳ Ｐゴシック" charset="-128"/>
              </a:rPr>
              <a:t>Personel : Inspektur, Analis, Quality Control</a:t>
            </a:r>
          </a:p>
          <a:p>
            <a:pPr marL="811213" indent="-347663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en-US" sz="2200" dirty="0">
              <a:solidFill>
                <a:schemeClr val="bg1"/>
              </a:solidFill>
              <a:latin typeface="Book Antiqua" pitchFamily="18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525866"/>
            <a:ext cx="4464050" cy="5139869"/>
          </a:xfrm>
          <a:prstGeom prst="rect">
            <a:avLst/>
          </a:prstGeom>
          <a:noFill/>
          <a:ln w="9525" cap="sq">
            <a:solidFill>
              <a:srgbClr val="00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Keamanan 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A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ir dan Es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2.	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Kondisi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dan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kebersihan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Sarana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/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Prasarana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yang kontak langsung dengan produk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3.	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Pencegahan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Kontaminasi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Silang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4.	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Pemeliharaan Fasilitas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Sanitasi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/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Pencucian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Tangan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/Toilet</a:t>
            </a: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AutoNum type="arabicPeriod" startAt="5"/>
              <a:defRPr/>
            </a:pP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Perlindungan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Produk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/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bahan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p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engemas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/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Alat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 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dari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Bahan-bahan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Kimia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/kontaminan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6.	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Pelabelan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Penyimpanan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dan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penggunaan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bahan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kimia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berbahaya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7.	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Pengendalian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Kesehatan</a:t>
            </a: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id-ID" sz="2000" dirty="0" err="1" smtClean="0">
                <a:latin typeface="Cambria" pitchFamily="18" charset="0"/>
                <a:cs typeface="Times New Roman" pitchFamily="18" charset="0"/>
              </a:rPr>
              <a:t>Karyawan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  <a:p>
            <a:pPr marL="361950" indent="-3619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id-ID" sz="2000" dirty="0" smtClean="0">
                <a:latin typeface="Cambria" pitchFamily="18" charset="0"/>
                <a:cs typeface="Times New Roman" pitchFamily="18" charset="0"/>
              </a:rPr>
              <a:t>8.	Pest Control</a:t>
            </a:r>
            <a:r>
              <a:rPr lang="id-ID" altLang="id-ID" sz="2000" dirty="0" smtClean="0">
                <a:latin typeface="Cambria" pitchFamily="18" charset="0"/>
                <a:cs typeface="Times New Roman" pitchFamily="18" charset="0"/>
              </a:rPr>
              <a:t> (Pengendalian terhadap hewan pengganggu)</a:t>
            </a:r>
            <a:endParaRPr lang="en-US" altLang="id-ID" sz="20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72066" y="1357298"/>
            <a:ext cx="3500462" cy="3422475"/>
          </a:xfrm>
          <a:prstGeom prst="rect">
            <a:avLst/>
          </a:prstGeom>
          <a:noFill/>
          <a:ln w="9525" cap="sq">
            <a:solidFill>
              <a:srgbClr val="00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id-ID" altLang="id-ID" sz="2000" b="1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SELEKSI BAHAN BAKU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PENANGANAN DAN PENGOLAHAN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BAHAN PEMBANTU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BAHAN KIM</a:t>
            </a:r>
            <a:r>
              <a:rPr lang="id-ID" altLang="id-ID" sz="2000" dirty="0" smtClean="0">
                <a:latin typeface="Cambria" pitchFamily="18" charset="0"/>
              </a:rPr>
              <a:t>I</a:t>
            </a:r>
            <a:r>
              <a:rPr lang="en-US" altLang="id-ID" sz="2000" dirty="0" smtClean="0">
                <a:latin typeface="Cambria" pitchFamily="18" charset="0"/>
              </a:rPr>
              <a:t>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PENGEMASAN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PENYIMPANAN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id-ID" sz="2000" dirty="0" smtClean="0">
                <a:latin typeface="Cambria" pitchFamily="18" charset="0"/>
              </a:rPr>
              <a:t>DISTRIBUSI</a:t>
            </a:r>
            <a:endParaRPr lang="id-ID" altLang="id-ID" sz="20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endParaRPr lang="en-US" altLang="id-ID" sz="24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000108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  <a:defRPr/>
            </a:pPr>
            <a:r>
              <a:rPr lang="id-ID" altLang="id-ID" sz="2400" b="1" dirty="0" smtClean="0"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a. SSOP </a:t>
            </a:r>
            <a:endParaRPr lang="id-ID" altLang="id-ID" sz="2400" dirty="0" smtClean="0">
              <a:solidFill>
                <a:srgbClr val="C00000"/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7716" y="928670"/>
            <a:ext cx="12187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prstClr val="black"/>
              </a:buClr>
              <a:defRPr/>
            </a:pPr>
            <a:r>
              <a:rPr lang="id-ID" altLang="id-ID" sz="2400" b="1" dirty="0" smtClean="0">
                <a:solidFill>
                  <a:srgbClr val="C00000"/>
                </a:solidFill>
                <a:latin typeface="Cambria" pitchFamily="18" charset="0"/>
              </a:rPr>
              <a:t>b. GMP </a:t>
            </a:r>
            <a:endParaRPr lang="en-GB" altLang="id-ID" sz="2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9099" y="112713"/>
            <a:ext cx="8281991" cy="563543"/>
          </a:xfrm>
        </p:spPr>
        <p:txBody>
          <a:bodyPr>
            <a:noAutofit/>
          </a:bodyPr>
          <a:lstStyle/>
          <a:p>
            <a:pPr marL="463550" indent="-463550">
              <a:defRPr/>
            </a:pPr>
            <a:r>
              <a:rPr lang="id-ID" sz="2200" b="1" dirty="0" smtClean="0">
                <a:latin typeface="Cambria" pitchFamily="18" charset="0"/>
                <a:ea typeface="ＭＳ Ｐゴシック" charset="-128"/>
              </a:rPr>
              <a:t>D. Faktor yang dievaluasi dalam Inspeksi</a:t>
            </a:r>
            <a:endParaRPr lang="en-US" sz="2200" b="1" dirty="0">
              <a:latin typeface="Cambria" pitchFamily="18" charset="0"/>
              <a:ea typeface="ＭＳ Ｐゴシック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2918"/>
            <a:ext cx="9144000" cy="714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5214942" y="5286388"/>
            <a:ext cx="3643338" cy="64293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FISIK DAN PENERAPAN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857884" y="4857760"/>
            <a:ext cx="2000264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 rot="16200000">
            <a:off x="3876670" y="5414976"/>
            <a:ext cx="2000264" cy="390528"/>
          </a:xfrm>
          <a:prstGeom prst="down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88925" y="228600"/>
            <a:ext cx="8626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defRPr/>
            </a:pPr>
            <a:r>
              <a:rPr lang="id-ID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E. Prosedur Sertifikasi Suplier (Cara Penanganan Ikan yang Baik/CPIB)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8600" y="1519007"/>
            <a:ext cx="8686799" cy="4119793"/>
            <a:chOff x="228600" y="1600200"/>
            <a:chExt cx="8686799" cy="411979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00400" y="2131103"/>
              <a:ext cx="0" cy="152649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7"/>
            <p:cNvGrpSpPr/>
            <p:nvPr/>
          </p:nvGrpSpPr>
          <p:grpSpPr>
            <a:xfrm>
              <a:off x="228600" y="1600200"/>
              <a:ext cx="8686799" cy="4119793"/>
              <a:chOff x="228600" y="1295400"/>
              <a:chExt cx="8686799" cy="411979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200400" y="1828800"/>
                <a:ext cx="719108" cy="34467"/>
              </a:xfrm>
              <a:prstGeom prst="straightConnector1">
                <a:avLst/>
              </a:prstGeom>
              <a:ln w="28575"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H="1" flipV="1">
                <a:off x="1882328" y="1620961"/>
                <a:ext cx="2003872" cy="2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56"/>
              <p:cNvGrpSpPr/>
              <p:nvPr/>
            </p:nvGrpSpPr>
            <p:grpSpPr>
              <a:xfrm>
                <a:off x="228600" y="1295400"/>
                <a:ext cx="8686799" cy="4119793"/>
                <a:chOff x="381000" y="757007"/>
                <a:chExt cx="8686799" cy="4119793"/>
              </a:xfrm>
            </p:grpSpPr>
            <p:sp>
              <p:nvSpPr>
                <p:cNvPr id="2" name="Rectangle 3"/>
                <p:cNvSpPr>
                  <a:spLocks noChangeArrowheads="1"/>
                </p:cNvSpPr>
                <p:nvPr/>
              </p:nvSpPr>
              <p:spPr bwMode="auto">
                <a:xfrm>
                  <a:off x="1109264" y="2840860"/>
                  <a:ext cx="2776936" cy="81674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3816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d-ID" sz="2000" b="1" dirty="0" smtClean="0">
                      <a:solidFill>
                        <a:srgbClr val="1F497D">
                          <a:lumMod val="75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Unit Pengumpul/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d-ID" sz="2000" b="1" dirty="0" smtClean="0">
                      <a:solidFill>
                        <a:srgbClr val="1F497D">
                          <a:lumMod val="75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Supplier </a:t>
                  </a:r>
                  <a:endParaRPr lang="id-ID" sz="2000" b="1" dirty="0" smtClean="0">
                    <a:solidFill>
                      <a:srgbClr val="1F497D">
                        <a:lumMod val="75000"/>
                      </a:srgb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3" name="Rectangle 29"/>
                <p:cNvSpPr>
                  <a:spLocks noChangeArrowheads="1"/>
                </p:cNvSpPr>
                <p:nvPr/>
              </p:nvSpPr>
              <p:spPr bwMode="auto">
                <a:xfrm>
                  <a:off x="4061272" y="757007"/>
                  <a:ext cx="2940944" cy="91939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816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lang="en-US" sz="2400" b="1" dirty="0" smtClean="0">
                      <a:solidFill>
                        <a:prstClr val="black"/>
                      </a:solidFill>
                      <a:latin typeface="Tahoma" pitchFamily="34" charset="0"/>
                      <a:cs typeface="Arial" charset="0"/>
                    </a:rPr>
                    <a:t>U</a:t>
                  </a:r>
                  <a:r>
                    <a:rPr lang="id-ID" sz="2400" b="1" dirty="0" smtClean="0">
                      <a:solidFill>
                        <a:prstClr val="black"/>
                      </a:solidFill>
                      <a:latin typeface="Tahoma" pitchFamily="34" charset="0"/>
                      <a:cs typeface="Arial" charset="0"/>
                    </a:rPr>
                    <a:t>PT KIPM </a:t>
                  </a:r>
                </a:p>
              </p:txBody>
            </p:sp>
            <p:sp>
              <p:nvSpPr>
                <p:cNvPr id="4" name="Rectangle 3"/>
                <p:cNvSpPr>
                  <a:spLocks noChangeArrowheads="1"/>
                </p:cNvSpPr>
                <p:nvPr/>
              </p:nvSpPr>
              <p:spPr bwMode="auto">
                <a:xfrm>
                  <a:off x="6483473" y="2734223"/>
                  <a:ext cx="2098546" cy="58698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d-ID" sz="2800" b="1" dirty="0" smtClean="0">
                      <a:solidFill>
                        <a:srgbClr val="1F497D">
                          <a:lumMod val="75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BKIPM</a:t>
                  </a:r>
                  <a:endParaRPr lang="id-ID" sz="2800" b="1" dirty="0" smtClean="0">
                    <a:solidFill>
                      <a:srgbClr val="1F497D">
                        <a:lumMod val="75000"/>
                      </a:srgb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12" name="Rectangle 3"/>
                <p:cNvSpPr>
                  <a:spLocks noChangeArrowheads="1"/>
                </p:cNvSpPr>
                <p:nvPr/>
              </p:nvSpPr>
              <p:spPr bwMode="auto">
                <a:xfrm>
                  <a:off x="4580014" y="3962400"/>
                  <a:ext cx="1903459" cy="9144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36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90000" tIns="46800" rIns="90000" bIns="46800" anchor="ctr"/>
                <a:lstStyle/>
                <a:p>
                  <a:pPr algn="ctr">
                    <a:buFont typeface="Arial Black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lang="id-ID" sz="1600" dirty="0">
                      <a:solidFill>
                        <a:srgbClr val="FFFFFF"/>
                      </a:solidFill>
                      <a:latin typeface="Arial Black" pitchFamily="34" charset="0"/>
                      <a:cs typeface="Arial" pitchFamily="34" charset="0"/>
                    </a:rPr>
                    <a:t>Sertifikat </a:t>
                  </a:r>
                </a:p>
                <a:p>
                  <a:pPr algn="ctr">
                    <a:buFont typeface="Arial Black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lang="id-ID" sz="1600" dirty="0" smtClean="0">
                      <a:solidFill>
                        <a:srgbClr val="FFFFFF"/>
                      </a:solidFill>
                      <a:latin typeface="Arial Black" pitchFamily="34" charset="0"/>
                      <a:cs typeface="Arial" pitchFamily="34" charset="0"/>
                    </a:rPr>
                    <a:t>CPIB</a:t>
                  </a:r>
                  <a:endParaRPr lang="id-ID" sz="1600" dirty="0">
                    <a:solidFill>
                      <a:srgbClr val="FFFFFF"/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429000" y="1747607"/>
                  <a:ext cx="1513364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173038" indent="-173038">
                    <a:defRPr/>
                  </a:pPr>
                  <a:r>
                    <a:rPr lang="id-ID" sz="1600" b="1" dirty="0" smtClean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1. Identifikasi  supplier</a:t>
                  </a:r>
                  <a:endParaRPr lang="id-ID" sz="1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5531743" y="1676509"/>
                  <a:ext cx="1" cy="213349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1987558" y="3657601"/>
                  <a:ext cx="0" cy="762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flipH="1">
                  <a:off x="1987558" y="4419600"/>
                  <a:ext cx="2600339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1917721" y="912812"/>
                  <a:ext cx="2120879" cy="1588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flipV="1">
                  <a:off x="1916255" y="914400"/>
                  <a:ext cx="1466" cy="187133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2057400" y="1066802"/>
                  <a:ext cx="0" cy="1774058"/>
                </a:xfrm>
                <a:prstGeom prst="straightConnector1">
                  <a:avLst/>
                </a:prstGeom>
                <a:ln w="38100">
                  <a:solidFill>
                    <a:srgbClr val="00006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216703"/>
                  <a:ext cx="137795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id-ID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2. Inspeksi</a:t>
                  </a:r>
                  <a:r>
                    <a:rPr lang="id-ID" sz="1600" b="1" dirty="0" smtClean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</a:t>
                  </a:r>
                  <a:endParaRPr lang="id-ID" sz="1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0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81000" y="1507123"/>
                  <a:ext cx="1377958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defRPr/>
                  </a:pPr>
                  <a:r>
                    <a:rPr lang="id-ID" sz="1600" b="1" dirty="0" smtClean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3. Tindakan Perbaikan</a:t>
                  </a: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>
                  <a:off x="7848601" y="1158766"/>
                  <a:ext cx="0" cy="1515088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 flipH="1">
                  <a:off x="6976005" y="1158766"/>
                  <a:ext cx="872596" cy="0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flipH="1">
                  <a:off x="6988599" y="1295400"/>
                  <a:ext cx="720196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7695356" y="1298542"/>
                  <a:ext cx="0" cy="141312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6324601" y="1815843"/>
                  <a:ext cx="1371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id-ID" sz="1600" b="1" dirty="0" smtClean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Evaluasi</a:t>
                  </a:r>
                  <a:endParaRPr lang="id-ID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54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7924800" y="1219200"/>
                  <a:ext cx="1142999" cy="1169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id-ID" sz="1400" b="1" dirty="0" smtClean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Laporan Hasil Sertifikasi dan Monitoring</a:t>
                  </a:r>
                  <a:endParaRPr lang="id-ID" sz="1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3886200" y="3433993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rgbClr val="C00000"/>
                  </a:solidFill>
                </a:rPr>
                <a:t>4. Penerbitan </a:t>
              </a:r>
              <a:endParaRPr lang="id-ID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2400300" y="4914900"/>
            <a:ext cx="16002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371600" y="5810250"/>
            <a:ext cx="3886200" cy="762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400" b="1" kern="0" dirty="0" smtClean="0">
                <a:solidFill>
                  <a:schemeClr val="tx1"/>
                </a:solidFill>
                <a:latin typeface="Cambria" pitchFamily="18" charset="0"/>
              </a:rPr>
              <a:t>LANGSUNG KE SUPLIER 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400" b="1" kern="0" dirty="0" smtClean="0">
                <a:solidFill>
                  <a:schemeClr val="tx1"/>
                </a:solidFill>
                <a:latin typeface="Cambria" pitchFamily="18" charset="0"/>
              </a:rPr>
              <a:t>SUPLIER DI UPI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400" b="1" kern="0" dirty="0" smtClean="0">
                <a:solidFill>
                  <a:srgbClr val="000000"/>
                </a:solidFill>
                <a:latin typeface="Cambria" pitchFamily="18" charset="0"/>
              </a:rPr>
              <a:t>PELAKU USAHA LALU LINTAS/ANTAR AREA</a:t>
            </a:r>
            <a:endParaRPr lang="id-ID" sz="1400" b="1" kern="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9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Cambria" pitchFamily="18" charset="0"/>
              </a:rPr>
              <a:t>F. Sertifikat CPIB</a:t>
            </a:r>
            <a:endParaRPr lang="id-ID" b="1" dirty="0"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76600" cy="452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2151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05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13" descr="Hand%20Shake%20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81000"/>
            <a:ext cx="9048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04800" y="979488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indent="-255588" eaLnBrk="1" hangingPunct="1">
              <a:lnSpc>
                <a:spcPct val="80000"/>
              </a:lnSpc>
              <a:buClr>
                <a:srgbClr val="009999"/>
              </a:buClr>
              <a:buSzPct val="85000"/>
              <a:defRPr/>
            </a:pPr>
            <a:endParaRPr lang="id-ID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55588" indent="-255588" eaLnBrk="1" hangingPunct="1">
              <a:buClr>
                <a:srgbClr val="000099"/>
              </a:buClr>
              <a:buSzPct val="85000"/>
              <a:defRPr/>
            </a:pPr>
            <a:r>
              <a:rPr lang="en-US" sz="2200" b="1" dirty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J</a:t>
            </a:r>
            <a:r>
              <a:rPr lang="id-ID" sz="2200" b="1" dirty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umlah UPI yang Terdaftar di Negara Mitra</a:t>
            </a:r>
            <a:endParaRPr lang="en-US" sz="2200" b="1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  <a:p>
            <a:pPr marL="255588" indent="-255588" eaLnBrk="1" hangingPunct="1">
              <a:buClr>
                <a:srgbClr val="000099"/>
              </a:buClr>
              <a:buSzPct val="85000"/>
              <a:defRPr/>
            </a:pPr>
            <a:endParaRPr lang="en-US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marL="255588" indent="-255588" eaLnBrk="1" hangingPunct="1">
              <a:buClr>
                <a:srgbClr val="009999"/>
              </a:buClr>
              <a:buSzPct val="85000"/>
              <a:defRPr/>
            </a:pPr>
            <a:endParaRPr lang="en-US" sz="20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304800" y="282575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eaLnBrk="1" hangingPunct="1">
              <a:buClr>
                <a:schemeClr val="bg1"/>
              </a:buClr>
            </a:pPr>
            <a:r>
              <a:rPr lang="id-ID" altLang="id-ID" sz="2000" b="1" dirty="0" smtClean="0">
                <a:solidFill>
                  <a:srgbClr val="C00000"/>
                </a:solidFill>
                <a:latin typeface="Cambria" pitchFamily="18" charset="0"/>
                <a:ea typeface="MS PGothic" pitchFamily="34" charset="-128"/>
                <a:cs typeface="Aharoni" pitchFamily="2" charset="-79"/>
              </a:rPr>
              <a:t>IV. </a:t>
            </a:r>
            <a:r>
              <a:rPr lang="en-US" altLang="id-ID" sz="2000" b="1" dirty="0" smtClean="0">
                <a:solidFill>
                  <a:srgbClr val="C00000"/>
                </a:solidFill>
                <a:latin typeface="Cambria" pitchFamily="18" charset="0"/>
                <a:ea typeface="MS PGothic" pitchFamily="34" charset="-128"/>
                <a:cs typeface="Aharoni" pitchFamily="2" charset="-79"/>
              </a:rPr>
              <a:t>DAMPAK </a:t>
            </a:r>
            <a:r>
              <a:rPr lang="en-US" altLang="id-ID" sz="2000" b="1" dirty="0">
                <a:solidFill>
                  <a:srgbClr val="C00000"/>
                </a:solidFill>
                <a:latin typeface="Cambria" pitchFamily="18" charset="0"/>
                <a:ea typeface="MS PGothic" pitchFamily="34" charset="-128"/>
                <a:cs typeface="Aharoni" pitchFamily="2" charset="-79"/>
              </a:rPr>
              <a:t>PENERAPAN SERTIFIKASI  TERHADAP MUTU DAN </a:t>
            </a:r>
            <a:r>
              <a:rPr lang="id-ID" altLang="id-ID" sz="2000" b="1" dirty="0">
                <a:solidFill>
                  <a:srgbClr val="C00000"/>
                </a:solidFill>
                <a:latin typeface="Cambria" pitchFamily="18" charset="0"/>
                <a:ea typeface="MS PGothic" pitchFamily="34" charset="-128"/>
                <a:cs typeface="Aharoni" pitchFamily="2" charset="-79"/>
              </a:rPr>
              <a:t> </a:t>
            </a:r>
            <a:r>
              <a:rPr lang="en-US" altLang="id-ID" sz="2000" b="1" dirty="0">
                <a:solidFill>
                  <a:srgbClr val="C00000"/>
                </a:solidFill>
                <a:latin typeface="Cambria" pitchFamily="18" charset="0"/>
                <a:ea typeface="MS PGothic" pitchFamily="34" charset="-128"/>
                <a:cs typeface="Aharoni" pitchFamily="2" charset="-79"/>
              </a:rPr>
              <a:t>KEAMANAN HASIL PERIKANAN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752552"/>
          <a:ext cx="8000999" cy="457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68">
                  <a:extLst>
                    <a:ext uri="{9D8B030D-6E8A-4147-A177-3AD203B41FA5}"/>
                  </a:extLst>
                </a:gridCol>
                <a:gridCol w="2105526">
                  <a:extLst>
                    <a:ext uri="{9D8B030D-6E8A-4147-A177-3AD203B41FA5}"/>
                  </a:extLst>
                </a:gridCol>
                <a:gridCol w="2105526">
                  <a:extLst>
                    <a:ext uri="{9D8B030D-6E8A-4147-A177-3AD203B41FA5}"/>
                  </a:extLst>
                </a:gridCol>
                <a:gridCol w="3116179">
                  <a:extLst>
                    <a:ext uri="{9D8B030D-6E8A-4147-A177-3AD203B41FA5}"/>
                  </a:extLst>
                </a:gridCol>
              </a:tblGrid>
              <a:tr h="6176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23" marB="4572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NEGARA</a:t>
                      </a:r>
                    </a:p>
                  </a:txBody>
                  <a:tcPr marT="45723" marB="4572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JUMLAH UIPI TERDAFTAR</a:t>
                      </a:r>
                    </a:p>
                  </a:txBody>
                  <a:tcPr marT="45723" marB="4572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LEGAL BASIS</a:t>
                      </a:r>
                    </a:p>
                  </a:txBody>
                  <a:tcPr marT="45723" marB="45723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61358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UNI EROPA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CD 94/324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(19 May 1994)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35784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MRA (2005)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61358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445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Cooperation Agreement (2008)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87654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EURASIAN ECONOMIC UNION (EEC)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MRA 92009)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35784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KANADA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(2002)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61358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VIETNAM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Implementing Agreement (2011)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  <a:tr h="35784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NORWEGIA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MRA 92013)</a:t>
                      </a:r>
                    </a:p>
                  </a:txBody>
                  <a:tcPr marT="45723" marB="45723">
                    <a:solidFill>
                      <a:srgbClr val="0000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" name="Picture 8" descr="symbol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295400"/>
            <a:ext cx="9032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/>
          </p:cNvSpPr>
          <p:nvPr/>
        </p:nvSpPr>
        <p:spPr bwMode="auto">
          <a:xfrm>
            <a:off x="714375" y="381000"/>
            <a:ext cx="7786688" cy="7747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55588" indent="-255588"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85000"/>
              <a:defRPr/>
            </a:pPr>
            <a:endParaRPr lang="id-ID" sz="2400" b="1" dirty="0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255588" indent="-255588"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85000"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V</a:t>
            </a:r>
            <a:r>
              <a:rPr lang="id-ID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KASUS </a:t>
            </a:r>
            <a:r>
              <a:rPr lang="id-ID" sz="24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PENOLAKAN PRODUK PERIKANAN INDONESIA </a:t>
            </a:r>
          </a:p>
          <a:p>
            <a:pPr marL="255588" indent="-255588"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85000"/>
              <a:defRPr/>
            </a:pPr>
            <a:r>
              <a:rPr lang="id-ID" sz="24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DI NEGARA MITRA </a:t>
            </a:r>
            <a:r>
              <a:rPr lang="en-US" sz="24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id-ID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200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7</a:t>
            </a:r>
            <a:r>
              <a:rPr lang="id-ID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id-ID" sz="2400" b="1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– </a:t>
            </a:r>
            <a:r>
              <a:rPr lang="id-ID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201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6</a:t>
            </a:r>
            <a:endParaRPr lang="id-ID" sz="2400" b="1" dirty="0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255588" indent="-255588"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85000"/>
              <a:defRPr/>
            </a:pPr>
            <a:endParaRPr lang="id-ID" sz="2400" b="1" dirty="0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255588" indent="-255588"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85000"/>
              <a:defRPr/>
            </a:pPr>
            <a:endParaRPr lang="id-ID" sz="2400" b="1" dirty="0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70880"/>
              </p:ext>
            </p:extLst>
          </p:nvPr>
        </p:nvGraphicFramePr>
        <p:xfrm>
          <a:off x="190500" y="1371600"/>
          <a:ext cx="8877300" cy="4347210"/>
        </p:xfrm>
        <a:graphic>
          <a:graphicData uri="http://schemas.openxmlformats.org/drawingml/2006/table">
            <a:tbl>
              <a:tblPr/>
              <a:tblGrid>
                <a:gridCol w="482367"/>
                <a:gridCol w="927333"/>
                <a:gridCol w="609600"/>
                <a:gridCol w="553324"/>
                <a:gridCol w="562761"/>
                <a:gridCol w="562761"/>
                <a:gridCol w="1045128"/>
                <a:gridCol w="1047926"/>
                <a:gridCol w="984880"/>
                <a:gridCol w="1076249"/>
                <a:gridCol w="1024971"/>
              </a:tblGrid>
              <a:tr h="5089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91443" marR="91443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NEGARA</a:t>
                      </a:r>
                    </a:p>
                  </a:txBody>
                  <a:tcPr marL="91443" marR="91443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PERIODE PENOLAKAN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894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2008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2009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</a:t>
                      </a: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371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UNI EROPA</a:t>
                      </a: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**)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Italia: 9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Spanyol: 2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Perancis: 1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Inggris: 1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Greece: 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Italia: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Jerman: 2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Perancis: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Spanyol: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Jerman: 3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Belgia: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Italia: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Perancis: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Inggris: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Slovenia: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Spanyol: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Belgia: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Perancis :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2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Inggris 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Italia : 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Perancis :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2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Italia : 1</a:t>
                      </a:r>
                    </a:p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Belanda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: 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CHINA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RUSIA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KANADA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VIETNAM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0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8831" name="TextBox 7"/>
          <p:cNvSpPr txBox="1">
            <a:spLocks noChangeArrowheads="1"/>
          </p:cNvSpPr>
          <p:nvPr/>
        </p:nvSpPr>
        <p:spPr bwMode="auto">
          <a:xfrm>
            <a:off x="5922963" y="6181725"/>
            <a:ext cx="3106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Cambria" pitchFamily="18" charset="0"/>
                <a:cs typeface="+mn-cs"/>
              </a:rPr>
              <a:t>Sumber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  <a:cs typeface="+mn-cs"/>
              </a:rPr>
              <a:t> : </a:t>
            </a:r>
            <a:r>
              <a:rPr lang="en-US" sz="1400" dirty="0" err="1">
                <a:solidFill>
                  <a:srgbClr val="000000"/>
                </a:solidFill>
                <a:latin typeface="Cambria" pitchFamily="18" charset="0"/>
                <a:cs typeface="+mn-cs"/>
              </a:rPr>
              <a:t>Pusat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  <a:cs typeface="+mn-c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itchFamily="18" charset="0"/>
                <a:cs typeface="+mn-cs"/>
              </a:rPr>
              <a:t>Sertifikasi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  <a:cs typeface="+mn-c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itchFamily="18" charset="0"/>
                <a:cs typeface="+mn-cs"/>
              </a:rPr>
              <a:t>Mutu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  <a:cs typeface="+mn-cs"/>
              </a:rPr>
              <a:t> KHP, BKIPM</a:t>
            </a:r>
            <a:r>
              <a:rPr lang="id-ID" sz="1400" dirty="0">
                <a:solidFill>
                  <a:srgbClr val="000000"/>
                </a:solidFill>
                <a:latin typeface="Cambria" pitchFamily="18" charset="0"/>
                <a:cs typeface="+mn-cs"/>
              </a:rPr>
              <a:t> </a:t>
            </a:r>
            <a:endParaRPr lang="en-US" sz="1400" dirty="0"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2400" y="6197025"/>
            <a:ext cx="5183188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Keterangan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 :</a:t>
            </a:r>
            <a:r>
              <a:rPr lang="id-ID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 *) Data sampai dengan 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Mei </a:t>
            </a:r>
            <a:r>
              <a:rPr lang="id-ID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201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6 </a:t>
            </a:r>
            <a:endParaRPr lang="id-ID" sz="1600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  <a:p>
            <a:pPr indent="11604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**) terdiri dari 28 negara anggota</a:t>
            </a:r>
            <a:endParaRPr lang="en-US" sz="1600" dirty="0" smtClean="0">
              <a:solidFill>
                <a:prstClr val="black"/>
              </a:solidFill>
              <a:latin typeface="Cambr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501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 txBox="1">
            <a:spLocks/>
          </p:cNvSpPr>
          <p:nvPr/>
        </p:nvSpPr>
        <p:spPr bwMode="auto">
          <a:xfrm>
            <a:off x="304800" y="0"/>
            <a:ext cx="8659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738" algn="ctr" fontAlgn="auto">
              <a:spcBef>
                <a:spcPts val="0"/>
              </a:spcBef>
              <a:spcAft>
                <a:spcPts val="0"/>
              </a:spcAft>
            </a:pPr>
            <a:r>
              <a:rPr lang="id-ID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Data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RASFF </a:t>
            </a:r>
            <a:r>
              <a:rPr lang="id-ID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Produk Perikanan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Indonesia </a:t>
            </a:r>
            <a:r>
              <a:rPr lang="id-ID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Berdasarkan Alasan Penolakan (</a:t>
            </a:r>
            <a:r>
              <a:rPr lang="id-ID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200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7</a:t>
            </a:r>
            <a:r>
              <a:rPr lang="id-ID" b="1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id-ID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- </a:t>
            </a:r>
            <a:r>
              <a:rPr lang="id-ID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201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6</a:t>
            </a:r>
            <a:r>
              <a:rPr lang="id-ID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)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61391"/>
              </p:ext>
            </p:extLst>
          </p:nvPr>
        </p:nvGraphicFramePr>
        <p:xfrm>
          <a:off x="190500" y="438151"/>
          <a:ext cx="8839200" cy="620646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43000"/>
                <a:gridCol w="609600"/>
                <a:gridCol w="609600"/>
                <a:gridCol w="609600"/>
                <a:gridCol w="575849"/>
                <a:gridCol w="567151"/>
                <a:gridCol w="609600"/>
                <a:gridCol w="609600"/>
                <a:gridCol w="602655"/>
                <a:gridCol w="616545"/>
                <a:gridCol w="609600"/>
                <a:gridCol w="1676400"/>
              </a:tblGrid>
              <a:tr h="2645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ALASAN PENOLAKAN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TAHUN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2007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2008 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2009 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2010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2011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2012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2013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2014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2015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  <a:latin typeface="Cambria" pitchFamily="18" charset="0"/>
                        </a:rPr>
                        <a:t>2016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P</a:t>
                      </a:r>
                      <a:r>
                        <a:rPr kumimoji="0" lang="en-GB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</a:rPr>
                        <a:t>roduk</a:t>
                      </a:r>
                      <a:endParaRPr kumimoji="0" lang="en-GB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Carbon Monoxide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itchFamily="18" charset="0"/>
                        </a:rPr>
                        <a:t>Frozen</a:t>
                      </a:r>
                      <a:r>
                        <a:rPr lang="id-ID" sz="1100" baseline="0" dirty="0" smtClean="0">
                          <a:latin typeface="Cambria" pitchFamily="18" charset="0"/>
                        </a:rPr>
                        <a:t> Swordfish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114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Heavy Metal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7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Cambria" pitchFamily="18" charset="0"/>
                          <a:cs typeface="+mn-cs"/>
                        </a:rPr>
                        <a:t>3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itchFamily="18" charset="0"/>
                        </a:rPr>
                        <a:t>Frozen </a:t>
                      </a:r>
                      <a:r>
                        <a:rPr lang="en-US" sz="1100" dirty="0" err="1" smtClean="0">
                          <a:latin typeface="Cambria" pitchFamily="18" charset="0"/>
                        </a:rPr>
                        <a:t>Baramundi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latin typeface="Cambria" pitchFamily="18" charset="0"/>
                        </a:rPr>
                        <a:t> Canned Octopus,  marlin loins, Frozen dolphin Fish  Fillets. Frozen Moon fish, frozen swordfish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61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Histamine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itchFamily="18" charset="0"/>
                        </a:rPr>
                        <a:t>Chilled Tuna (</a:t>
                      </a:r>
                      <a:r>
                        <a:rPr lang="en-US" sz="1100" dirty="0" err="1" smtClean="0">
                          <a:latin typeface="Cambria" pitchFamily="18" charset="0"/>
                        </a:rPr>
                        <a:t>Thunnus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Cambria" pitchFamily="18" charset="0"/>
                        </a:rPr>
                        <a:t>Albacares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)</a:t>
                      </a:r>
                      <a:r>
                        <a:rPr lang="id-ID" sz="1100" dirty="0" smtClean="0">
                          <a:latin typeface="Cambria" pitchFamily="18" charset="0"/>
                        </a:rPr>
                        <a:t>, Canned Sardine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264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Antibiotik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Cambria" pitchFamily="18" charset="0"/>
                        </a:rPr>
                        <a:t>Produk Budidaya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264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Mikrobiologi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9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itchFamily="18" charset="0"/>
                        </a:rPr>
                        <a:t>Frozen  Octopus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264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Organoleptik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mbria" pitchFamily="18" charset="0"/>
                        </a:rPr>
                        <a:t>Frozen Frog legs</a:t>
                      </a:r>
                      <a:endParaRPr lang="en-US" sz="1100" dirty="0" smtClean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9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Peningkatan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Suhu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Cambria" pitchFamily="18" charset="0"/>
                        </a:rPr>
                        <a:t>Frozen  Cooked Peeled Prawns 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Chilled </a:t>
                      </a:r>
                      <a:r>
                        <a:rPr lang="en-US" sz="1100" dirty="0" err="1" smtClean="0">
                          <a:latin typeface="Cambria" pitchFamily="18" charset="0"/>
                        </a:rPr>
                        <a:t>Yellowfin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mbria" pitchFamily="18" charset="0"/>
                        </a:rPr>
                        <a:t> Tuna, Frozen Tuna Loin   </a:t>
                      </a:r>
                      <a:endParaRPr lang="en-US" sz="1100" dirty="0" smtClean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264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Parasit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Cambria" pitchFamily="18" charset="0"/>
                        </a:rPr>
                        <a:t>Frog legs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264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Irradiasi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 pitchFamily="18" charset="0"/>
                          <a:cs typeface="Tahoma" pitchFamily="34" charset="0"/>
                        </a:rPr>
                        <a:t>-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itchFamily="18" charset="0"/>
                        </a:rPr>
                        <a:t>Frozen Frog legs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61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Lain-lain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Cambria" pitchFamily="18" charset="0"/>
                          <a:cs typeface="+mn-cs"/>
                        </a:rPr>
                        <a:t>2</a:t>
                      </a:r>
                      <a:endParaRPr lang="en-US" sz="1100" b="1" dirty="0"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Cambria" pitchFamily="18" charset="0"/>
                        </a:rPr>
                        <a:t>Frozen Escolar</a:t>
                      </a:r>
                      <a:r>
                        <a:rPr lang="en-US" sz="1100" dirty="0" smtClean="0">
                          <a:latin typeface="Cambria" pitchFamily="18" charset="0"/>
                        </a:rPr>
                        <a:t>, Canned crab. Frozen Octopus 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C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TOTAL 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R</a:t>
                      </a: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ASFF</a:t>
                      </a:r>
                      <a:endParaRPr kumimoji="0" lang="id-ID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17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ahoma" pitchFamily="34" charset="0"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1447" marR="91447" marT="45713" marB="45713" horzOverflow="overflow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07187"/>
      </p:ext>
    </p:extLst>
  </p:cSld>
  <p:clrMapOvr>
    <a:masterClrMapping/>
  </p:clrMapOvr>
  <p:transition spd="slow">
    <p:wedg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1763" y="76200"/>
            <a:ext cx="8402637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800" dirty="0">
                <a:solidFill>
                  <a:srgbClr val="000066"/>
                </a:solidFill>
                <a:ea typeface="ＭＳ Ｐゴシック" pitchFamily="34" charset="-128"/>
              </a:rPr>
              <a:t>RUANG LINGKUP</a:t>
            </a:r>
            <a:endParaRPr lang="en-US" sz="48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05825" cy="4495800"/>
          </a:xfrm>
          <a:solidFill>
            <a:srgbClr val="000066"/>
          </a:solidFill>
        </p:spPr>
        <p:txBody>
          <a:bodyPr>
            <a:normAutofit fontScale="92500"/>
          </a:bodyPr>
          <a:lstStyle/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en-US" sz="3100" b="1" dirty="0">
                <a:solidFill>
                  <a:schemeClr val="bg1"/>
                </a:solidFill>
                <a:ea typeface="ＭＳ Ｐゴシック" pitchFamily="34" charset="-128"/>
              </a:rPr>
              <a:t>PENDAHULUAN</a:t>
            </a: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id-ID" altLang="id-ID" sz="3100" b="1" dirty="0">
                <a:solidFill>
                  <a:schemeClr val="bg1"/>
                </a:solidFill>
                <a:cs typeface="Arial" pitchFamily="34" charset="0"/>
              </a:rPr>
              <a:t>SISTEM </a:t>
            </a:r>
            <a:r>
              <a:rPr lang="id-ID" sz="3100" b="1" dirty="0" smtClean="0">
                <a:solidFill>
                  <a:schemeClr val="bg1"/>
                </a:solidFill>
                <a:ea typeface="ＭＳ Ｐゴシック" pitchFamily="34" charset="-128"/>
              </a:rPr>
              <a:t>JAMINAN MUTU DAN KEAMANAN HASIL PERIKANAN</a:t>
            </a:r>
            <a:endParaRPr lang="en-US" altLang="id-ID" sz="3100" b="1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id-ID" sz="3100" b="1" dirty="0" smtClean="0">
                <a:solidFill>
                  <a:schemeClr val="bg1"/>
                </a:solidFill>
                <a:ea typeface="ＭＳ Ｐゴシック" pitchFamily="34" charset="-128"/>
              </a:rPr>
              <a:t>SISTEM </a:t>
            </a:r>
            <a:r>
              <a:rPr lang="id-ID" sz="3100" b="1" dirty="0">
                <a:solidFill>
                  <a:schemeClr val="bg1"/>
                </a:solidFill>
                <a:ea typeface="ＭＳ Ｐゴシック" pitchFamily="34" charset="-128"/>
              </a:rPr>
              <a:t>SERTIFIKASI JAMINAN MUTU DAN KEAMANAN HASIL PERIKANAN</a:t>
            </a:r>
            <a:endParaRPr lang="en-US" sz="31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id-ID" sz="3100" b="1" dirty="0" smtClean="0">
                <a:solidFill>
                  <a:schemeClr val="bg1"/>
                </a:solidFill>
                <a:ea typeface="ＭＳ Ｐゴシック" pitchFamily="34" charset="-128"/>
              </a:rPr>
              <a:t>DAMPAK PENERAPAN SERTIFIKASI TERHADAP MUTU DAN KEAMANAN HASIL PERIKANAN</a:t>
            </a:r>
            <a:endParaRPr lang="id-ID" sz="31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id-ID" altLang="id-ID" sz="2800" b="1" dirty="0" smtClean="0">
                <a:solidFill>
                  <a:schemeClr val="bg1"/>
                </a:solidFill>
                <a:latin typeface="Arial" charset="0"/>
              </a:rPr>
              <a:t>TEMUAN HASIL AUDIT/INSPEKSI</a:t>
            </a: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TINDAK LANJUT OLEH OTORITAS KOMPETEN</a:t>
            </a:r>
            <a:endParaRPr lang="id-ID" sz="31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buClr>
                <a:schemeClr val="bg1"/>
              </a:buClr>
              <a:buFont typeface="Wingdings" pitchFamily="2" charset="2"/>
              <a:buAutoNum type="romanUcPeriod"/>
              <a:defRPr/>
            </a:pPr>
            <a:endParaRPr lang="id-ID" sz="31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31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/>
          </p:cNvSpPr>
          <p:nvPr/>
        </p:nvSpPr>
        <p:spPr bwMode="auto">
          <a:xfrm>
            <a:off x="85054" y="116062"/>
            <a:ext cx="8929718" cy="3839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8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sz="1500" b="1" dirty="0" smtClean="0">
                <a:solidFill>
                  <a:schemeClr val="bg1"/>
                </a:solidFill>
                <a:latin typeface="Cambria" pitchFamily="18" charset="0"/>
              </a:rPr>
              <a:t>Data “Perbandingan </a:t>
            </a:r>
            <a:r>
              <a:rPr lang="en-US" sz="1500" b="1" dirty="0" smtClean="0">
                <a:solidFill>
                  <a:schemeClr val="bg1"/>
                </a:solidFill>
                <a:latin typeface="Cambria" pitchFamily="18" charset="0"/>
              </a:rPr>
              <a:t>RASFF </a:t>
            </a:r>
            <a:r>
              <a:rPr lang="id-ID" sz="1500" b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id-ID" sz="1500" b="1" i="1" dirty="0" smtClean="0">
                <a:solidFill>
                  <a:schemeClr val="bg1"/>
                </a:solidFill>
                <a:latin typeface="Cambria" pitchFamily="18" charset="0"/>
              </a:rPr>
              <a:t>Fishery Products</a:t>
            </a:r>
            <a:r>
              <a:rPr lang="id-ID" sz="1500" b="1" dirty="0" smtClean="0">
                <a:solidFill>
                  <a:schemeClr val="bg1"/>
                </a:solidFill>
                <a:latin typeface="Cambria" pitchFamily="18" charset="0"/>
              </a:rPr>
              <a:t>)” </a:t>
            </a:r>
            <a:r>
              <a:rPr lang="en-US" sz="1500" b="1" dirty="0" smtClean="0">
                <a:solidFill>
                  <a:schemeClr val="bg1"/>
                </a:solidFill>
                <a:latin typeface="Cambria" pitchFamily="18" charset="0"/>
              </a:rPr>
              <a:t>Indonesia</a:t>
            </a:r>
            <a:r>
              <a:rPr lang="id-ID" sz="1500" b="1" dirty="0" smtClean="0">
                <a:solidFill>
                  <a:schemeClr val="bg1"/>
                </a:solidFill>
                <a:latin typeface="Cambria" pitchFamily="18" charset="0"/>
              </a:rPr>
              <a:t> dan negara eksportir lain (</a:t>
            </a:r>
            <a:r>
              <a:rPr lang="en-US" sz="1500" b="1" dirty="0" smtClean="0">
                <a:solidFill>
                  <a:schemeClr val="bg1"/>
                </a:solidFill>
                <a:latin typeface="Cambria" pitchFamily="18" charset="0"/>
              </a:rPr>
              <a:t>201</a:t>
            </a:r>
            <a:r>
              <a:rPr lang="id-ID" sz="1500" b="1" dirty="0" smtClean="0">
                <a:solidFill>
                  <a:schemeClr val="bg1"/>
                </a:solidFill>
                <a:latin typeface="Cambria" pitchFamily="18" charset="0"/>
              </a:rPr>
              <a:t>3-2016)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0099"/>
              </p:ext>
            </p:extLst>
          </p:nvPr>
        </p:nvGraphicFramePr>
        <p:xfrm>
          <a:off x="108492" y="626072"/>
          <a:ext cx="2089208" cy="5519650"/>
        </p:xfrm>
        <a:graphic>
          <a:graphicData uri="http://schemas.openxmlformats.org/drawingml/2006/table">
            <a:tbl>
              <a:tblPr/>
              <a:tblGrid>
                <a:gridCol w="339352"/>
                <a:gridCol w="1086014"/>
                <a:gridCol w="663842"/>
              </a:tblGrid>
              <a:tr h="44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NEGARA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JUMLAH </a:t>
                      </a:r>
                      <a:r>
                        <a:rPr lang="id-ID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695" marR="669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SPANYOL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VIETNAM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PERANCIS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CINA 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MAROKO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TURKI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AMERIKA SERIKAT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MOZAMBIQUE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BELANDA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DENMARK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TUNISIA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POLANDIA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IRLANDIA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SWEDIA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EKUADOR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YUNANI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ARGENTINA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SRILANKA 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INDONESIA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PAPUA NEW GUINEA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GHANA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FAROE ISLANDS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COTE' D'IVOIRE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UGANDA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JEPANG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ALBANIA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PHILIPHINA</a:t>
                      </a:r>
                    </a:p>
                  </a:txBody>
                  <a:tcPr marL="6695" marR="6695" marT="6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6213" y="6357958"/>
            <a:ext cx="5253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err="1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Sumber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 : </a:t>
            </a:r>
            <a:r>
              <a:rPr lang="id-ID" sz="12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RASFF </a:t>
            </a:r>
            <a:r>
              <a:rPr lang="id-ID" sz="1200" i="1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report</a:t>
            </a:r>
            <a:r>
              <a:rPr lang="id-ID" sz="12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 yang diolah oleh Pusat Pengendalian Mutu – B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ea typeface="ＭＳ Ｐゴシック" pitchFamily="34" charset="-128"/>
              </a:rPr>
              <a:t>KIPM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02901"/>
              </p:ext>
            </p:extLst>
          </p:nvPr>
        </p:nvGraphicFramePr>
        <p:xfrm>
          <a:off x="2381520" y="653368"/>
          <a:ext cx="2041208" cy="5568986"/>
        </p:xfrm>
        <a:graphic>
          <a:graphicData uri="http://schemas.openxmlformats.org/drawingml/2006/table">
            <a:tbl>
              <a:tblPr/>
              <a:tblGrid>
                <a:gridCol w="393915"/>
                <a:gridCol w="963407"/>
                <a:gridCol w="683886"/>
              </a:tblGrid>
              <a:tr h="341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NEGARA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JUMLAH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SPANYOL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VIETNAM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BELANDA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PERANCIS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TUNISIA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MAOKO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INGGRIS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BELGIA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SENEGAL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EKUADOR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IRLANDIA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MOZAMBIQUE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MAURITANIA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YUNANI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NAMIBIA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GHANA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URUGUAY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02901"/>
              </p:ext>
            </p:extLst>
          </p:nvPr>
        </p:nvGraphicFramePr>
        <p:xfrm>
          <a:off x="4589702" y="653368"/>
          <a:ext cx="1972968" cy="5572174"/>
        </p:xfrm>
        <a:graphic>
          <a:graphicData uri="http://schemas.openxmlformats.org/drawingml/2006/table">
            <a:tbl>
              <a:tblPr/>
              <a:tblGrid>
                <a:gridCol w="393915"/>
                <a:gridCol w="891969"/>
                <a:gridCol w="687084"/>
              </a:tblGrid>
              <a:tr h="329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NEGARA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JUMLAH </a:t>
                      </a:r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SPANYOL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VIETNAM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TALIA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RTUGAL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PERANCIS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TUNISIA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BELANDA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MAROKO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IRLANDIA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MAURITANIA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KROASIA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INGGRIS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EKUADOR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SRILANKA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BELGIA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NAMIBIA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PAPUA</a:t>
                      </a:r>
                      <a:r>
                        <a:rPr lang="id-ID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NEW GUINEA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YUNANI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02901"/>
              </p:ext>
            </p:extLst>
          </p:nvPr>
        </p:nvGraphicFramePr>
        <p:xfrm>
          <a:off x="6725590" y="670213"/>
          <a:ext cx="2286016" cy="5500727"/>
        </p:xfrm>
        <a:graphic>
          <a:graphicData uri="http://schemas.openxmlformats.org/drawingml/2006/table">
            <a:tbl>
              <a:tblPr/>
              <a:tblGrid>
                <a:gridCol w="393915"/>
                <a:gridCol w="1177721"/>
                <a:gridCol w="714380"/>
              </a:tblGrid>
              <a:tr h="336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NEGARA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JUMLAH </a:t>
                      </a:r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SPANYOL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VIETNAM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PERANCIS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BELANDA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AROKO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INGGRIS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TUNISIA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NAMIBIA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SENEGAL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EKUADOR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POLANDIA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GHANA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PANAMA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JERMAN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IRLANDIA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SEYCHELLES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MOZAMBIQUE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AFRIKA SELATAN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870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3581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sz="2800" dirty="0" smtClean="0"/>
              <a:t>Belum terjamin mutu dan keamanan hasil perikanan DOMESTIK karena  belum ada jaminan terhadap penanganan dan pengolahan produk di suplier</a:t>
            </a:r>
          </a:p>
          <a:p>
            <a:r>
              <a:rPr lang="id-ID" sz="2800" dirty="0" smtClean="0"/>
              <a:t>Supplier/pengumpul (Supplier belum seluruhnya memiliki sertifikat CPIB)</a:t>
            </a:r>
          </a:p>
          <a:p>
            <a:r>
              <a:rPr lang="id-ID" sz="2800" dirty="0" smtClean="0"/>
              <a:t>UPT BKIPM belum semua melaksanakan sertifikasi CPIB terhadap unit pengumpul/supplier</a:t>
            </a:r>
          </a:p>
          <a:p>
            <a:endParaRPr lang="id-ID" sz="28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/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sz="3100" b="1" dirty="0" smtClean="0">
                <a:solidFill>
                  <a:srgbClr val="C00000"/>
                </a:solidFill>
                <a:latin typeface="Cambria" pitchFamily="18" charset="0"/>
              </a:rPr>
              <a:t>V. TEMUAN HASIL AUDIT/INSPEKSI</a:t>
            </a:r>
            <a:br>
              <a:rPr lang="id-ID" sz="31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id-ID" b="1" dirty="0"/>
              <a:t/>
            </a:r>
            <a:br>
              <a:rPr lang="id-ID" b="1" dirty="0"/>
            </a:b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1. BPK Tahun 2015</a:t>
            </a:r>
            <a:endParaRPr lang="id-ID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5694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4384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id-ID" sz="2800" dirty="0" smtClean="0"/>
              <a:t>Otoritas Kompeten (Pemerintah) tidak </a:t>
            </a:r>
            <a:r>
              <a:rPr lang="id-ID" sz="2800" dirty="0"/>
              <a:t>melakukan </a:t>
            </a:r>
            <a:r>
              <a:rPr lang="id-ID" sz="2800" i="1" dirty="0"/>
              <a:t>official control</a:t>
            </a:r>
            <a:r>
              <a:rPr lang="id-ID" sz="2800" dirty="0"/>
              <a:t> terhadap unit supplier yang memasok bahan baku ke Unit Pengolahan Ikan (UPI) yang ekspor ke Uni Eropa </a:t>
            </a:r>
            <a:r>
              <a:rPr lang="id-ID" sz="2800" dirty="0" smtClean="0"/>
              <a:t>sebagaimana </a:t>
            </a:r>
            <a:r>
              <a:rPr lang="id-ID" sz="2800" dirty="0"/>
              <a:t>pernyataan pada Sertifikat Kesehatan (Health Certificate/HC) </a:t>
            </a:r>
            <a:r>
              <a:rPr lang="id-ID" sz="2800" dirty="0" smtClean="0"/>
              <a:t>: </a:t>
            </a:r>
          </a:p>
          <a:p>
            <a:endParaRPr lang="id-ID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586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2. UNI EROPA TAHUN 2015</a:t>
            </a:r>
            <a:endParaRPr lang="id-ID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038600"/>
            <a:ext cx="71247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ctr">
              <a:spcBef>
                <a:spcPct val="20000"/>
              </a:spcBef>
            </a:pPr>
            <a:r>
              <a:rPr lang="id-ID" sz="2800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Pada Bagian II.1 </a:t>
            </a:r>
          </a:p>
          <a:p>
            <a:pPr marL="266700" lvl="0" indent="-266700" algn="ctr">
              <a:spcBef>
                <a:spcPct val="20000"/>
              </a:spcBef>
            </a:pPr>
            <a:r>
              <a:rPr lang="id-ID" sz="2800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bahwa produk perikanan yang akan diekspor ke Uni Eropa telah dilakukan </a:t>
            </a:r>
            <a:r>
              <a:rPr lang="id-ID" sz="2800" i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official control</a:t>
            </a:r>
            <a:r>
              <a:rPr lang="id-ID" sz="2800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 dengan baik </a:t>
            </a:r>
            <a:r>
              <a:rPr lang="id-ID" sz="2800" dirty="0" smtClean="0">
                <a:solidFill>
                  <a:srgbClr val="FF0000"/>
                </a:solidFill>
                <a:latin typeface="Cambria" pitchFamily="18" charset="0"/>
                <a:ea typeface="MS PGothic" pitchFamily="34" charset="-128"/>
              </a:rPr>
              <a:t>tidak terpenuhi.</a:t>
            </a:r>
            <a:endParaRPr lang="id-ID" sz="2800" dirty="0">
              <a:solidFill>
                <a:srgbClr val="FF0000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819400" y="3581400"/>
            <a:ext cx="35052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7149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1"/>
            <a:ext cx="8229600" cy="4114799"/>
          </a:xfrm>
          <a:ln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buAutoNum type="alphaLcPeriod"/>
            </a:pPr>
            <a:endParaRPr lang="id-ID" sz="2800" dirty="0" smtClean="0">
              <a:latin typeface="Cambria" pitchFamily="18" charset="0"/>
            </a:endParaRPr>
          </a:p>
          <a:p>
            <a:pPr marL="457200" indent="-457200">
              <a:buAutoNum type="alphaLcPeriod"/>
            </a:pPr>
            <a:r>
              <a:rPr lang="en-US" sz="2800" dirty="0" smtClean="0">
                <a:latin typeface="Cambria" pitchFamily="18" charset="0"/>
              </a:rPr>
              <a:t>Tim USFDA </a:t>
            </a:r>
            <a:r>
              <a:rPr lang="en-US" sz="2800" dirty="0" err="1" smtClean="0">
                <a:latin typeface="Cambria" pitchFamily="18" charset="0"/>
              </a:rPr>
              <a:t>meng</a:t>
            </a:r>
            <a:r>
              <a:rPr lang="id-ID" sz="2800" dirty="0" smtClean="0">
                <a:latin typeface="Cambria" pitchFamily="18" charset="0"/>
              </a:rPr>
              <a:t>etah</a:t>
            </a:r>
            <a:r>
              <a:rPr lang="en-US" sz="2800" dirty="0" err="1" smtClean="0">
                <a:latin typeface="Cambria" pitchFamily="18" charset="0"/>
              </a:rPr>
              <a:t>ui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bahwa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proses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registrasi</a:t>
            </a:r>
            <a:r>
              <a:rPr lang="en-US" sz="2800" dirty="0" smtClean="0">
                <a:latin typeface="Cambria" pitchFamily="18" charset="0"/>
              </a:rPr>
              <a:t> supplier </a:t>
            </a:r>
            <a:r>
              <a:rPr lang="en-US" sz="2800" dirty="0" err="1">
                <a:latin typeface="Cambria" pitchFamily="18" charset="0"/>
              </a:rPr>
              <a:t>baru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saja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diperkenalkan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informasi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tentang</a:t>
            </a:r>
            <a:r>
              <a:rPr lang="en-US" sz="2800" dirty="0">
                <a:latin typeface="Cambria" pitchFamily="18" charset="0"/>
              </a:rPr>
              <a:t> program </a:t>
            </a:r>
            <a:r>
              <a:rPr lang="en-US" sz="2800" dirty="0" err="1">
                <a:latin typeface="Cambria" pitchFamily="18" charset="0"/>
              </a:rPr>
              <a:t>ini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id-ID" sz="2800" dirty="0">
                <a:latin typeface="Cambria" pitchFamily="18" charset="0"/>
              </a:rPr>
              <a:t>belum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menjangkau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seluruh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pemangku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kepentingan</a:t>
            </a:r>
            <a:endParaRPr lang="id-ID" sz="2800" dirty="0" smtClean="0">
              <a:latin typeface="Cambria" pitchFamily="18" charset="0"/>
            </a:endParaRPr>
          </a:p>
          <a:p>
            <a:pPr marL="457200" indent="-457200">
              <a:buAutoNum type="alphaLcPeriod"/>
            </a:pPr>
            <a:endParaRPr lang="id-ID" sz="2800" dirty="0" smtClean="0">
              <a:latin typeface="Cambria" pitchFamily="18" charset="0"/>
            </a:endParaRPr>
          </a:p>
          <a:p>
            <a:pPr marL="457200" indent="-457200">
              <a:buAutoNum type="alphaLcPeriod"/>
            </a:pPr>
            <a:r>
              <a:rPr lang="en-US" sz="2800" dirty="0" smtClean="0">
                <a:latin typeface="Cambria" pitchFamily="18" charset="0"/>
              </a:rPr>
              <a:t>Supplier</a:t>
            </a:r>
            <a:r>
              <a:rPr lang="id-ID" sz="2800" dirty="0" smtClean="0">
                <a:latin typeface="Cambria" pitchFamily="18" charset="0"/>
              </a:rPr>
              <a:t>/pengumpul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tidak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memiliki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dokumentasi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akurat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dapat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menunjukkan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asal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tambak</a:t>
            </a:r>
            <a:endParaRPr lang="id-ID" sz="2800" dirty="0" smtClean="0">
              <a:latin typeface="Cambria" pitchFamily="18" charset="0"/>
            </a:endParaRPr>
          </a:p>
          <a:p>
            <a:endParaRPr lang="id-ID" sz="24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3. US-FDA 11 – 21 APRIL 2016</a:t>
            </a:r>
          </a:p>
          <a:p>
            <a:r>
              <a:rPr lang="id-ID" sz="30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 </a:t>
            </a:r>
          </a:p>
          <a:p>
            <a:r>
              <a:rPr lang="id-ID" sz="30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Produk Udang</a:t>
            </a:r>
            <a:endParaRPr lang="id-ID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687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897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Cambria" pitchFamily="18" charset="0"/>
              </a:rPr>
              <a:t>Penolakan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Produk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Perikanan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di</a:t>
            </a:r>
            <a:r>
              <a:rPr lang="en-US" sz="2400" dirty="0" smtClean="0">
                <a:latin typeface="Cambria" pitchFamily="18" charset="0"/>
              </a:rPr>
              <a:t> AMERIKA </a:t>
            </a:r>
            <a:r>
              <a:rPr lang="id-ID" sz="2400" dirty="0" smtClean="0">
                <a:latin typeface="Cambria" pitchFamily="18" charset="0"/>
              </a:rPr>
              <a:t>(</a:t>
            </a:r>
            <a:r>
              <a:rPr lang="en-US" sz="2400" dirty="0" smtClean="0">
                <a:latin typeface="Cambria" pitchFamily="18" charset="0"/>
              </a:rPr>
              <a:t>SALMONELLA</a:t>
            </a:r>
            <a:r>
              <a:rPr lang="id-ID" sz="2400" dirty="0" smtClean="0">
                <a:latin typeface="Cambria" pitchFamily="18" charset="0"/>
              </a:rPr>
              <a:t>)</a:t>
            </a:r>
            <a:endParaRPr lang="en-US" sz="2400" dirty="0">
              <a:latin typeface="Cambr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0" y="1300163"/>
          <a:ext cx="6096000" cy="3657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TAHUN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JUMLAH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2009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31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2010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22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2011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9 UPI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2012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8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2013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7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2014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2015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6 UPI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5257800"/>
            <a:ext cx="7696200" cy="1219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Produk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: </a:t>
            </a:r>
            <a:endParaRPr lang="id-ID" sz="2400" b="1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tuna/snapper/squid/shrimp/milkfish, octopus, dried salted fish, mahi-mahi, scallop, cuttlefish, anchovy</a:t>
            </a:r>
          </a:p>
        </p:txBody>
      </p:sp>
    </p:spTree>
    <p:extLst>
      <p:ext uri="{BB962C8B-B14F-4D97-AF65-F5344CB8AC3E}">
        <p14:creationId xmlns:p14="http://schemas.microsoft.com/office/powerpoint/2010/main" val="2796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76800"/>
          </a:xfrm>
          <a:ln>
            <a:solidFill>
              <a:srgbClr val="FF0000"/>
            </a:solidFill>
          </a:ln>
        </p:spPr>
        <p:txBody>
          <a:bodyPr/>
          <a:lstStyle/>
          <a:p>
            <a:pPr marL="182563" indent="-182563">
              <a:buFontTx/>
              <a:buChar char="-"/>
            </a:pPr>
            <a:r>
              <a:rPr lang="id-ID" sz="2000" dirty="0" smtClean="0">
                <a:latin typeface="Cambria" pitchFamily="18" charset="0"/>
              </a:rPr>
              <a:t>Otoritas </a:t>
            </a:r>
            <a:r>
              <a:rPr lang="id-ID" sz="2000" dirty="0">
                <a:latin typeface="Cambria" pitchFamily="18" charset="0"/>
              </a:rPr>
              <a:t>Kompeten </a:t>
            </a:r>
            <a:r>
              <a:rPr lang="en-US" sz="2000" dirty="0" err="1">
                <a:latin typeface="Cambria" pitchFamily="18" charset="0"/>
              </a:rPr>
              <a:t>harus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memulai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melaksanakan</a:t>
            </a:r>
            <a:r>
              <a:rPr lang="en-US" sz="2000" dirty="0">
                <a:latin typeface="Cambria" pitchFamily="18" charset="0"/>
              </a:rPr>
              <a:t> proses </a:t>
            </a:r>
            <a:r>
              <a:rPr lang="en-US" sz="2000" dirty="0" err="1">
                <a:latin typeface="Cambria" pitchFamily="18" charset="0"/>
              </a:rPr>
              <a:t>registrasi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tanpa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penundaan</a:t>
            </a:r>
            <a:endParaRPr lang="id-ID" sz="2000" dirty="0" smtClean="0">
              <a:latin typeface="Cambria" pitchFamily="18" charset="0"/>
            </a:endParaRPr>
          </a:p>
          <a:p>
            <a:pPr marL="182563" indent="-182563">
              <a:buFontTx/>
              <a:buChar char="-"/>
            </a:pPr>
            <a:r>
              <a:rPr lang="en-US" sz="2000" dirty="0" err="1">
                <a:latin typeface="Cambria" pitchFamily="18" charset="0"/>
              </a:rPr>
              <a:t>Seluruh</a:t>
            </a:r>
            <a:r>
              <a:rPr lang="en-US" sz="2000" dirty="0">
                <a:latin typeface="Cambria" pitchFamily="18" charset="0"/>
              </a:rPr>
              <a:t> Supplier </a:t>
            </a:r>
            <a:r>
              <a:rPr lang="en-US" sz="2000" dirty="0" err="1">
                <a:latin typeface="Cambria" pitchFamily="18" charset="0"/>
              </a:rPr>
              <a:t>harus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mendapatkan</a:t>
            </a:r>
            <a:r>
              <a:rPr lang="en-US" sz="2000" dirty="0">
                <a:latin typeface="Cambria" pitchFamily="18" charset="0"/>
              </a:rPr>
              <a:t>  </a:t>
            </a:r>
            <a:r>
              <a:rPr lang="en-US" sz="2000" dirty="0" err="1">
                <a:latin typeface="Cambria" pitchFamily="18" charset="0"/>
              </a:rPr>
              <a:t>pelatihan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cukup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tentang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keamanan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bahaya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produk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budidaya</a:t>
            </a:r>
            <a:endParaRPr lang="id-ID" sz="2000" dirty="0" smtClean="0">
              <a:latin typeface="Cambria" pitchFamily="18" charset="0"/>
            </a:endParaRPr>
          </a:p>
          <a:p>
            <a:pPr marL="182563" indent="-182563">
              <a:buFontTx/>
              <a:buChar char="-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Mendorong</a:t>
            </a:r>
            <a:r>
              <a:rPr lang="en-US" sz="2000" dirty="0">
                <a:latin typeface="Cambria" pitchFamily="18" charset="0"/>
              </a:rPr>
              <a:t> Supplier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menerapkan</a:t>
            </a:r>
            <a:r>
              <a:rPr lang="en-US" sz="2000" dirty="0">
                <a:latin typeface="Cambria" pitchFamily="18" charset="0"/>
              </a:rPr>
              <a:t> program </a:t>
            </a:r>
            <a:r>
              <a:rPr lang="en-US" sz="2000" dirty="0" err="1">
                <a:latin typeface="Cambria" pitchFamily="18" charset="0"/>
              </a:rPr>
              <a:t>keamanan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berdasarkan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prinsip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HACCP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memelihara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rekaman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traceability</a:t>
            </a:r>
            <a:endParaRPr lang="id-ID" sz="2000" dirty="0" smtClean="0">
              <a:latin typeface="Cambria" pitchFamily="18" charset="0"/>
            </a:endParaRPr>
          </a:p>
          <a:p>
            <a:pPr marL="182563" indent="-182563">
              <a:buFontTx/>
              <a:buChar char="-"/>
            </a:pPr>
            <a:r>
              <a:rPr lang="en-US" sz="2000" dirty="0">
                <a:latin typeface="Cambria" pitchFamily="18" charset="0"/>
              </a:rPr>
              <a:t>Supplier </a:t>
            </a:r>
            <a:r>
              <a:rPr lang="en-US" sz="2000" dirty="0" err="1">
                <a:latin typeface="Cambria" pitchFamily="18" charset="0"/>
              </a:rPr>
              <a:t>menjadi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bagian</a:t>
            </a:r>
            <a:r>
              <a:rPr lang="en-US" sz="2000" dirty="0">
                <a:latin typeface="Cambria" pitchFamily="18" charset="0"/>
              </a:rPr>
              <a:t> audit/</a:t>
            </a:r>
            <a:r>
              <a:rPr lang="en-US" sz="2000" dirty="0" err="1">
                <a:latin typeface="Cambria" pitchFamily="18" charset="0"/>
              </a:rPr>
              <a:t>inspeksi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dilakukan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oleh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pemerintah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secara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teratur</a:t>
            </a:r>
            <a:endParaRPr lang="id-ID" sz="2000" dirty="0" smtClean="0">
              <a:latin typeface="Cambria" pitchFamily="18" charset="0"/>
            </a:endParaRPr>
          </a:p>
          <a:p>
            <a:pPr marL="182563" indent="-182563">
              <a:buFontTx/>
              <a:buChar char="-"/>
            </a:pPr>
            <a:r>
              <a:rPr lang="en-US" sz="2000" dirty="0" err="1">
                <a:latin typeface="Cambria" pitchFamily="18" charset="0"/>
              </a:rPr>
              <a:t>Mewajibkan</a:t>
            </a:r>
            <a:r>
              <a:rPr lang="en-US" sz="2000" dirty="0">
                <a:latin typeface="Cambria" pitchFamily="18" charset="0"/>
              </a:rPr>
              <a:t> UPI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mendapatkan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rekaman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supplier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memeliharanya</a:t>
            </a:r>
            <a:endParaRPr lang="id-ID" sz="2000" dirty="0" smtClean="0">
              <a:latin typeface="Cambria" pitchFamily="18" charset="0"/>
            </a:endParaRPr>
          </a:p>
          <a:p>
            <a:pPr marL="182563" indent="-182563">
              <a:buFontTx/>
              <a:buChar char="-"/>
            </a:pPr>
            <a:r>
              <a:rPr lang="en-US" sz="2000" dirty="0" err="1">
                <a:latin typeface="Cambria" pitchFamily="18" charset="0"/>
              </a:rPr>
              <a:t>Mendorong</a:t>
            </a:r>
            <a:r>
              <a:rPr lang="en-US" sz="2000" dirty="0">
                <a:latin typeface="Cambria" pitchFamily="18" charset="0"/>
              </a:rPr>
              <a:t> UPI </a:t>
            </a:r>
            <a:r>
              <a:rPr lang="en-US" sz="2000" dirty="0" err="1">
                <a:latin typeface="Cambria" pitchFamily="18" charset="0"/>
              </a:rPr>
              <a:t>mendesak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</a:rPr>
              <a:t>suplier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menggunakan</a:t>
            </a:r>
            <a:r>
              <a:rPr lang="en-US" sz="2000" dirty="0">
                <a:latin typeface="Cambria" pitchFamily="18" charset="0"/>
              </a:rPr>
              <a:t> system </a:t>
            </a:r>
            <a:r>
              <a:rPr lang="en-US" sz="2000" dirty="0" err="1">
                <a:latin typeface="Cambria" pitchFamily="18" charset="0"/>
              </a:rPr>
              <a:t>pengkodean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para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</a:rPr>
              <a:t>pemasok bahan </a:t>
            </a:r>
            <a:r>
              <a:rPr lang="id-ID" sz="2000" dirty="0" smtClean="0">
                <a:latin typeface="Cambria" pitchFamily="18" charset="0"/>
              </a:rPr>
              <a:t>bakunya</a:t>
            </a:r>
          </a:p>
          <a:p>
            <a:pPr marL="182563" indent="-182563">
              <a:buFontTx/>
              <a:buChar char="-"/>
            </a:pPr>
            <a:r>
              <a:rPr lang="en-US" sz="2000" dirty="0" err="1">
                <a:latin typeface="Cambria" pitchFamily="18" charset="0"/>
              </a:rPr>
              <a:t>Mendorong</a:t>
            </a:r>
            <a:r>
              <a:rPr lang="en-US" sz="2000" dirty="0">
                <a:latin typeface="Cambria" pitchFamily="18" charset="0"/>
              </a:rPr>
              <a:t> UPI </a:t>
            </a:r>
            <a:r>
              <a:rPr lang="en-US" sz="2000" dirty="0" err="1">
                <a:latin typeface="Cambria" pitchFamily="18" charset="0"/>
              </a:rPr>
              <a:t>melakukan</a:t>
            </a:r>
            <a:r>
              <a:rPr lang="en-US" sz="2000" dirty="0">
                <a:latin typeface="Cambria" pitchFamily="18" charset="0"/>
              </a:rPr>
              <a:t> audit </a:t>
            </a:r>
            <a:r>
              <a:rPr lang="en-US" sz="2000" dirty="0" err="1">
                <a:latin typeface="Cambria" pitchFamily="18" charset="0"/>
              </a:rPr>
              <a:t>kepada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suppliernya</a:t>
            </a:r>
            <a:r>
              <a:rPr lang="id-ID" sz="2000" dirty="0">
                <a:latin typeface="Cambria" pitchFamily="18" charset="0"/>
              </a:rPr>
              <a:t> (tambak)</a:t>
            </a:r>
            <a:r>
              <a:rPr lang="en-US" sz="2000" dirty="0">
                <a:latin typeface="Cambria" pitchFamily="18" charset="0"/>
              </a:rPr>
              <a:t> minimal </a:t>
            </a:r>
            <a:r>
              <a:rPr lang="en-US" sz="2000" dirty="0" err="1">
                <a:latin typeface="Cambria" pitchFamily="18" charset="0"/>
              </a:rPr>
              <a:t>satu</a:t>
            </a:r>
            <a:r>
              <a:rPr lang="en-US" sz="2000" dirty="0">
                <a:latin typeface="Cambria" pitchFamily="18" charset="0"/>
              </a:rPr>
              <a:t> kali </a:t>
            </a:r>
            <a:r>
              <a:rPr lang="en-US" sz="2000" dirty="0" err="1">
                <a:latin typeface="Cambria" pitchFamily="18" charset="0"/>
              </a:rPr>
              <a:t>periode</a:t>
            </a:r>
            <a:r>
              <a:rPr lang="id-ID" sz="2000" dirty="0">
                <a:latin typeface="Cambria" pitchFamily="18" charset="0"/>
              </a:rPr>
              <a:t> pada tahap pembesaran di </a:t>
            </a:r>
            <a:r>
              <a:rPr lang="id-ID" sz="2000" dirty="0" smtClean="0">
                <a:latin typeface="Cambria" pitchFamily="18" charset="0"/>
              </a:rPr>
              <a:t>tambak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28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Rekomendasi USFDA :</a:t>
            </a:r>
          </a:p>
        </p:txBody>
      </p:sp>
    </p:spTree>
    <p:extLst>
      <p:ext uri="{BB962C8B-B14F-4D97-AF65-F5344CB8AC3E}">
        <p14:creationId xmlns:p14="http://schemas.microsoft.com/office/powerpoint/2010/main" val="230734377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3505200"/>
          </a:xfrm>
          <a:ln>
            <a:solidFill>
              <a:srgbClr val="FF0000"/>
            </a:solidFill>
          </a:ln>
        </p:spPr>
        <p:txBody>
          <a:bodyPr/>
          <a:lstStyle/>
          <a:p>
            <a:pPr marL="361950" indent="-361950">
              <a:buAutoNum type="alphaLcPeriod"/>
            </a:pPr>
            <a:endParaRPr lang="id-ID" sz="2800" dirty="0" smtClean="0">
              <a:latin typeface="Cambria" pitchFamily="18" charset="0"/>
            </a:endParaRPr>
          </a:p>
          <a:p>
            <a:pPr marL="361950" indent="-361950">
              <a:buAutoNum type="alphaLcPeriod"/>
            </a:pPr>
            <a:r>
              <a:rPr lang="en-US" sz="2800" dirty="0" err="1" smtClean="0">
                <a:latin typeface="Cambria" pitchFamily="18" charset="0"/>
              </a:rPr>
              <a:t>Hasil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surveilan</a:t>
            </a:r>
            <a:r>
              <a:rPr lang="en-US" sz="2800" dirty="0">
                <a:latin typeface="Cambria" pitchFamily="18" charset="0"/>
              </a:rPr>
              <a:t> USFDA </a:t>
            </a:r>
            <a:r>
              <a:rPr lang="en-US" sz="2800" dirty="0" err="1">
                <a:latin typeface="Cambria" pitchFamily="18" charset="0"/>
              </a:rPr>
              <a:t>ditemukannya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chlorampheni</a:t>
            </a:r>
            <a:r>
              <a:rPr lang="id-ID" sz="2800" dirty="0" smtClean="0">
                <a:latin typeface="Cambria" pitchFamily="18" charset="0"/>
              </a:rPr>
              <a:t>c</a:t>
            </a:r>
            <a:r>
              <a:rPr lang="en-US" sz="2800" dirty="0" err="1" smtClean="0">
                <a:latin typeface="Cambria" pitchFamily="18" charset="0"/>
              </a:rPr>
              <a:t>ol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pada</a:t>
            </a:r>
            <a:r>
              <a:rPr lang="en-US" sz="2800" dirty="0">
                <a:latin typeface="Cambria" pitchFamily="18" charset="0"/>
              </a:rPr>
              <a:t> Crabmeat </a:t>
            </a:r>
            <a:r>
              <a:rPr lang="en-US" sz="2800" dirty="0" err="1">
                <a:latin typeface="Cambria" pitchFamily="18" charset="0"/>
              </a:rPr>
              <a:t>asal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Indonesia</a:t>
            </a:r>
            <a:endParaRPr lang="id-ID" sz="2800" dirty="0" smtClean="0">
              <a:latin typeface="Cambria" pitchFamily="18" charset="0"/>
            </a:endParaRPr>
          </a:p>
          <a:p>
            <a:pPr marL="361950" indent="-361950">
              <a:buAutoNum type="alphaLcPeriod"/>
            </a:pPr>
            <a:endParaRPr lang="id-ID" sz="2800" dirty="0">
              <a:latin typeface="Cambria" pitchFamily="18" charset="0"/>
            </a:endParaRPr>
          </a:p>
          <a:p>
            <a:pPr marL="361950" indent="-361950">
              <a:buAutoNum type="alphaLcPeriod"/>
            </a:pPr>
            <a:r>
              <a:rPr lang="en-US" sz="2800" dirty="0" smtClean="0">
                <a:latin typeface="Cambria" pitchFamily="18" charset="0"/>
              </a:rPr>
              <a:t>Mini-plant b</a:t>
            </a:r>
            <a:r>
              <a:rPr lang="id-ID" sz="2800" dirty="0" smtClean="0">
                <a:latin typeface="Cambria" pitchFamily="18" charset="0"/>
              </a:rPr>
              <a:t>elum menjamin setiap produk yang dihasilkannya karena belum dilakukan pengendalian oleh Otoritas Kompeten  </a:t>
            </a:r>
          </a:p>
          <a:p>
            <a:pPr marL="0" indent="0">
              <a:buNone/>
            </a:pPr>
            <a:endParaRPr lang="id-ID" sz="2800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id-ID" sz="280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4. US-FDA 11 – 21 APRIL 2016</a:t>
            </a:r>
          </a:p>
          <a:p>
            <a:r>
              <a:rPr lang="id-ID" sz="30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 </a:t>
            </a:r>
          </a:p>
          <a:p>
            <a:r>
              <a:rPr lang="id-ID" sz="30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Produk Rajungan </a:t>
            </a:r>
            <a:endParaRPr lang="id-ID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0401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507288" cy="5092080"/>
          </a:xfrm>
          <a:ln>
            <a:solidFill>
              <a:srgbClr val="FF0000"/>
            </a:solidFill>
          </a:ln>
        </p:spPr>
        <p:txBody>
          <a:bodyPr/>
          <a:lstStyle/>
          <a:p>
            <a:pPr marL="266700" indent="-266700"/>
            <a:r>
              <a:rPr lang="en-US" sz="2000" dirty="0" err="1" smtClean="0">
                <a:latin typeface="Cambria" pitchFamily="18" charset="0"/>
              </a:rPr>
              <a:t>Mendorong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OK Indonesia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mencari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penyebab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kontaminasi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chloramphenikol</a:t>
            </a:r>
            <a:r>
              <a:rPr lang="en-US" sz="2000" dirty="0">
                <a:latin typeface="Cambria" pitchFamily="18" charset="0"/>
              </a:rPr>
              <a:t> (CAP)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menetapkan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pengawasan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terhadap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keefektifan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</a:rPr>
              <a:t>pengendalian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dilakukan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oleh</a:t>
            </a:r>
            <a:r>
              <a:rPr lang="en-US" sz="2000" dirty="0">
                <a:latin typeface="Cambria" pitchFamily="18" charset="0"/>
              </a:rPr>
              <a:t> UPI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menganalisa</a:t>
            </a:r>
            <a:r>
              <a:rPr lang="en-US" sz="2000" dirty="0">
                <a:latin typeface="Cambria" pitchFamily="18" charset="0"/>
              </a:rPr>
              <a:t> trend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id-ID" sz="2000" dirty="0" smtClean="0">
              <a:latin typeface="Cambria" pitchFamily="18" charset="0"/>
            </a:endParaRPr>
          </a:p>
          <a:p>
            <a:pPr marL="266700" indent="-266700"/>
            <a:r>
              <a:rPr lang="en-US" sz="2000" dirty="0" err="1">
                <a:latin typeface="Cambria" pitchFamily="18" charset="0"/>
              </a:rPr>
              <a:t>Mengumpulkan</a:t>
            </a:r>
            <a:r>
              <a:rPr lang="en-US" sz="2000" dirty="0">
                <a:latin typeface="Cambria" pitchFamily="18" charset="0"/>
              </a:rPr>
              <a:t>  </a:t>
            </a:r>
            <a:r>
              <a:rPr lang="en-US" sz="2000" dirty="0" err="1">
                <a:latin typeface="Cambria" pitchFamily="18" charset="0"/>
              </a:rPr>
              <a:t>sampel</a:t>
            </a:r>
            <a:r>
              <a:rPr lang="en-US" sz="2000" dirty="0">
                <a:latin typeface="Cambria" pitchFamily="18" charset="0"/>
              </a:rPr>
              <a:t> crabmeat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analisa</a:t>
            </a:r>
            <a:r>
              <a:rPr lang="en-US" sz="2000" dirty="0">
                <a:latin typeface="Cambria" pitchFamily="18" charset="0"/>
              </a:rPr>
              <a:t> CAP </a:t>
            </a:r>
            <a:r>
              <a:rPr lang="en-US" sz="2000" dirty="0" err="1">
                <a:latin typeface="Cambria" pitchFamily="18" charset="0"/>
              </a:rPr>
              <a:t>selama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inspeksi</a:t>
            </a:r>
            <a:r>
              <a:rPr lang="en-US" sz="2000" dirty="0">
                <a:latin typeface="Cambria" pitchFamily="18" charset="0"/>
              </a:rPr>
              <a:t> UPI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Mini-plant</a:t>
            </a:r>
            <a:r>
              <a:rPr lang="id-ID" sz="2000" dirty="0" smtClean="0">
                <a:latin typeface="Cambria" pitchFamily="18" charset="0"/>
              </a:rPr>
              <a:t>,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kemudian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hasilnya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digunakan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memformulasikan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tindakan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pencegahan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tepat</a:t>
            </a:r>
            <a:endParaRPr lang="id-ID" sz="2000" dirty="0" smtClean="0">
              <a:latin typeface="Cambria" pitchFamily="18" charset="0"/>
            </a:endParaRPr>
          </a:p>
          <a:p>
            <a:pPr marL="266700" indent="-266700"/>
            <a:r>
              <a:rPr lang="en-US" sz="2000" dirty="0" err="1">
                <a:latin typeface="Cambria" pitchFamily="18" charset="0"/>
              </a:rPr>
              <a:t>Terbentuknya</a:t>
            </a:r>
            <a:r>
              <a:rPr lang="en-US" sz="2000" dirty="0">
                <a:latin typeface="Cambria" pitchFamily="18" charset="0"/>
              </a:rPr>
              <a:t> toxin Staphylococcus </a:t>
            </a:r>
            <a:r>
              <a:rPr lang="en-US" sz="2000" dirty="0" err="1">
                <a:latin typeface="Cambria" pitchFamily="18" charset="0"/>
              </a:rPr>
              <a:t>aureus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terjadi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saat</a:t>
            </a:r>
            <a:r>
              <a:rPr lang="en-US" sz="2000" dirty="0">
                <a:latin typeface="Cambria" pitchFamily="18" charset="0"/>
              </a:rPr>
              <a:t>  </a:t>
            </a:r>
            <a:r>
              <a:rPr lang="id-ID" sz="2000" dirty="0">
                <a:latin typeface="Cambria" pitchFamily="18" charset="0"/>
              </a:rPr>
              <a:t>pengupasan cangkang (</a:t>
            </a:r>
            <a:r>
              <a:rPr lang="id-ID" sz="2000" i="1" dirty="0">
                <a:latin typeface="Cambria" pitchFamily="18" charset="0"/>
              </a:rPr>
              <a:t>picking</a:t>
            </a:r>
            <a:r>
              <a:rPr lang="id-ID" sz="2000" dirty="0">
                <a:latin typeface="Cambria" pitchFamily="18" charset="0"/>
              </a:rPr>
              <a:t>)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karena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pengawasan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waktu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suhu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Sifat</a:t>
            </a:r>
            <a:r>
              <a:rPr lang="en-US" sz="2000" dirty="0">
                <a:latin typeface="Cambria" pitchFamily="18" charset="0"/>
              </a:rPr>
              <a:t> toxin yang </a:t>
            </a:r>
            <a:r>
              <a:rPr lang="en-US" sz="2000" dirty="0" err="1">
                <a:latin typeface="Cambria" pitchFamily="18" charset="0"/>
              </a:rPr>
              <a:t>tahan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panas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dapat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dikurangi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proses </a:t>
            </a:r>
            <a:r>
              <a:rPr lang="en-US" sz="2000" dirty="0" err="1">
                <a:latin typeface="Cambria" pitchFamily="18" charset="0"/>
              </a:rPr>
              <a:t>pasteurisasi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</a:rPr>
              <a:t>k</a:t>
            </a:r>
            <a:r>
              <a:rPr lang="en-US" sz="2000" dirty="0">
                <a:latin typeface="Cambria" pitchFamily="18" charset="0"/>
              </a:rPr>
              <a:t>arena Mini-plant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diwajibkan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memiliki</a:t>
            </a:r>
            <a:r>
              <a:rPr lang="en-US" sz="2000" dirty="0">
                <a:latin typeface="Cambria" pitchFamily="18" charset="0"/>
              </a:rPr>
              <a:t> HACCP Plan </a:t>
            </a:r>
            <a:r>
              <a:rPr lang="en-US" sz="2000" dirty="0" err="1">
                <a:latin typeface="Cambria" pitchFamily="18" charset="0"/>
              </a:rPr>
              <a:t>maka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diwajibkan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pengawasan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terhadap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suhu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waktu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menjadi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bagian</a:t>
            </a:r>
            <a:r>
              <a:rPr lang="en-US" sz="2000" dirty="0">
                <a:latin typeface="Cambria" pitchFamily="18" charset="0"/>
              </a:rPr>
              <a:t> program SOP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id-ID" sz="2000" dirty="0" smtClean="0">
              <a:latin typeface="Cambria" pitchFamily="18" charset="0"/>
            </a:endParaRPr>
          </a:p>
          <a:p>
            <a:pPr marL="266700" indent="-266700"/>
            <a:r>
              <a:rPr lang="en-US" sz="2000" dirty="0" err="1">
                <a:latin typeface="Cambria" pitchFamily="18" charset="0"/>
              </a:rPr>
              <a:t>Mendorong</a:t>
            </a:r>
            <a:r>
              <a:rPr lang="en-US" sz="2000" dirty="0">
                <a:latin typeface="Cambria" pitchFamily="18" charset="0"/>
              </a:rPr>
              <a:t> Mini-plants </a:t>
            </a:r>
            <a:r>
              <a:rPr lang="en-US" sz="2000" dirty="0" err="1">
                <a:latin typeface="Cambria" pitchFamily="18" charset="0"/>
              </a:rPr>
              <a:t>menjadi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bagian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inspeksi</a:t>
            </a:r>
            <a:endParaRPr lang="id-ID" sz="2000" dirty="0" smtClean="0">
              <a:latin typeface="Cambria" pitchFamily="18" charset="0"/>
            </a:endParaRPr>
          </a:p>
          <a:p>
            <a:pPr marL="266700" indent="-266700"/>
            <a:r>
              <a:rPr lang="en-US" sz="2000" dirty="0">
                <a:latin typeface="Cambria" pitchFamily="18" charset="0"/>
              </a:rPr>
              <a:t>OK Indonesia </a:t>
            </a:r>
            <a:r>
              <a:rPr lang="en-US" sz="2000" dirty="0" err="1">
                <a:latin typeface="Cambria" pitchFamily="18" charset="0"/>
              </a:rPr>
              <a:t>melatih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Pemilik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karyawan</a:t>
            </a:r>
            <a:r>
              <a:rPr lang="en-US" sz="2000" dirty="0">
                <a:latin typeface="Cambria" pitchFamily="18" charset="0"/>
              </a:rPr>
              <a:t> Mini-plant </a:t>
            </a:r>
            <a:r>
              <a:rPr lang="en-US" sz="2000" dirty="0" err="1">
                <a:latin typeface="Cambria" pitchFamily="18" charset="0"/>
              </a:rPr>
              <a:t>terkait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pencegahah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pengawasan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terhadap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potensi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bahaya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keamanan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pangan</a:t>
            </a:r>
            <a:endParaRPr lang="id-ID" sz="2000" dirty="0">
              <a:latin typeface="Cambria" pitchFamily="18" charset="0"/>
            </a:endParaRPr>
          </a:p>
          <a:p>
            <a:pPr marL="266700" indent="-266700">
              <a:buNone/>
            </a:pPr>
            <a:endParaRPr lang="id-ID" sz="2000" b="1" dirty="0" smtClean="0"/>
          </a:p>
          <a:p>
            <a:pPr marL="266700" indent="-266700">
              <a:buNone/>
            </a:pP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53184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28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Rekomendasi USFDA :</a:t>
            </a:r>
          </a:p>
        </p:txBody>
      </p:sp>
    </p:spTree>
    <p:extLst>
      <p:ext uri="{BB962C8B-B14F-4D97-AF65-F5344CB8AC3E}">
        <p14:creationId xmlns:p14="http://schemas.microsoft.com/office/powerpoint/2010/main" val="187716726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5720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id-ID" sz="2200" b="1" dirty="0" smtClean="0">
                <a:solidFill>
                  <a:srgbClr val="C00000"/>
                </a:solidFill>
                <a:latin typeface="Cambria" pitchFamily="18" charset="0"/>
              </a:rPr>
              <a:t>Hasil temuan:</a:t>
            </a:r>
          </a:p>
          <a:p>
            <a:pPr marL="514350" indent="-514350">
              <a:buAutoNum type="alphaLcPeriod"/>
            </a:pPr>
            <a:r>
              <a:rPr lang="id-ID" sz="2000" dirty="0" smtClean="0">
                <a:latin typeface="Cambria" pitchFamily="18" charset="0"/>
              </a:rPr>
              <a:t>Regulasi mengenai impor bahan baku yang diekspor kembali ke UE belum sesuai dengan regulasi UE</a:t>
            </a:r>
          </a:p>
          <a:p>
            <a:pPr marL="514350" indent="-514350">
              <a:buAutoNum type="alphaLcPeriod"/>
            </a:pPr>
            <a:r>
              <a:rPr lang="id-ID" sz="2000" dirty="0" smtClean="0">
                <a:latin typeface="Cambria" pitchFamily="18" charset="0"/>
              </a:rPr>
              <a:t>Kapal Penangkap sebagai suplier bahan baku ke UPI yang melakukan ekspor belum memenuhi persyaratan CPIB</a:t>
            </a:r>
          </a:p>
          <a:p>
            <a:pPr marL="514350" indent="-514350">
              <a:buAutoNum type="alphaLcPeriod"/>
            </a:pPr>
            <a:r>
              <a:rPr lang="id-ID" sz="2000" b="1" dirty="0" smtClean="0">
                <a:solidFill>
                  <a:srgbClr val="FF0000"/>
                </a:solidFill>
                <a:latin typeface="Cambria" pitchFamily="18" charset="0"/>
              </a:rPr>
              <a:t>Suplier bahan baku ke UPI belum seluruhnya mempunyai sertifikat CPIB/HACCP</a:t>
            </a:r>
          </a:p>
          <a:p>
            <a:pPr marL="514350" indent="-514350">
              <a:buAutoNum type="alphaLcPeriod"/>
            </a:pPr>
            <a:r>
              <a:rPr lang="id-ID" sz="2000" dirty="0" smtClean="0">
                <a:latin typeface="Cambria" pitchFamily="18" charset="0"/>
              </a:rPr>
              <a:t>Kapal yang mendarat di pelabuhan belum seluruhnya dilakukan inspeksi pembongkaran oleh pengawas mutu pelabuhan setempat</a:t>
            </a:r>
          </a:p>
          <a:p>
            <a:pPr marL="514350" indent="-514350">
              <a:buAutoNum type="alphaLcPeriod"/>
            </a:pPr>
            <a:r>
              <a:rPr lang="id-ID" sz="2000" dirty="0" smtClean="0">
                <a:latin typeface="Cambria" pitchFamily="18" charset="0"/>
              </a:rPr>
              <a:t>Sebagian UPI yang mempunyai Approval Number dinilai belum memenuhi persyaratan UE</a:t>
            </a:r>
          </a:p>
          <a:p>
            <a:pPr marL="514350" indent="-514350">
              <a:buAutoNum type="alphaLcPeriod"/>
            </a:pPr>
            <a:r>
              <a:rPr lang="id-ID" sz="2000" dirty="0" smtClean="0">
                <a:latin typeface="Cambria" pitchFamily="18" charset="0"/>
              </a:rPr>
              <a:t>Pengawasan kapal penangkap yang mensuplai/memindahkan di tengah laut (kapal-kapal) belum dilaksanakan sesuai regulasi</a:t>
            </a:r>
          </a:p>
          <a:p>
            <a:pPr marL="514350" indent="-514350">
              <a:buAutoNum type="alphaLcPeriod"/>
            </a:pP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28600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" b="1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5. Uni Eropa Tahun 2017</a:t>
            </a:r>
            <a:endParaRPr lang="id-ID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8191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2400" b="1" dirty="0" smtClean="0">
                <a:solidFill>
                  <a:srgbClr val="262626">
                    <a:lumMod val="85000"/>
                    <a:lumOff val="15000"/>
                  </a:srgbClr>
                </a:solidFill>
                <a:latin typeface="Cambria" pitchFamily="18" charset="0"/>
                <a:ea typeface="MS PGothic" pitchFamily="34" charset="-128"/>
              </a:rPr>
              <a:t>Fokus inspeksi produk tuna beserta turunannya (Jakarta, jawa barat, bali, Sulawesi Utara)</a:t>
            </a:r>
          </a:p>
        </p:txBody>
      </p:sp>
    </p:spTree>
    <p:extLst>
      <p:ext uri="{BB962C8B-B14F-4D97-AF65-F5344CB8AC3E}">
        <p14:creationId xmlns:p14="http://schemas.microsoft.com/office/powerpoint/2010/main" val="252894595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2800" b="1" dirty="0" smtClean="0">
                <a:latin typeface="Cambria" pitchFamily="18" charset="0"/>
              </a:rPr>
              <a:t>VI. TINDAK LANJUT OLEH OTORITAS KOMPETEN </a:t>
            </a:r>
            <a:endParaRPr lang="id-ID" sz="2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6482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err="1">
                <a:latin typeface="Cambria" pitchFamily="18" charset="0"/>
              </a:rPr>
              <a:t>Otoritas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Kompeten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sedang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melaksanakan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registrasi</a:t>
            </a:r>
            <a:r>
              <a:rPr lang="en-US" sz="2400" dirty="0">
                <a:latin typeface="Cambria" pitchFamily="18" charset="0"/>
              </a:rPr>
              <a:t> supplier </a:t>
            </a:r>
            <a:endParaRPr lang="id-ID" sz="2400" dirty="0">
              <a:latin typeface="Cambria" pitchFamily="18" charset="0"/>
            </a:endParaRPr>
          </a:p>
          <a:p>
            <a:r>
              <a:rPr lang="en-US" sz="2400" dirty="0" err="1">
                <a:latin typeface="Cambria" pitchFamily="18" charset="0"/>
              </a:rPr>
              <a:t>Pelatihan</a:t>
            </a:r>
            <a:r>
              <a:rPr lang="en-US" sz="2400" dirty="0">
                <a:latin typeface="Cambria" pitchFamily="18" charset="0"/>
              </a:rPr>
              <a:t> supplier </a:t>
            </a:r>
            <a:r>
              <a:rPr lang="en-US" sz="2400" dirty="0" err="1">
                <a:latin typeface="Cambria" pitchFamily="18" charset="0"/>
              </a:rPr>
              <a:t>akan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dilaksanakan</a:t>
            </a:r>
            <a:r>
              <a:rPr lang="en-US" sz="2400" dirty="0">
                <a:latin typeface="Cambria" pitchFamily="18" charset="0"/>
              </a:rPr>
              <a:t> </a:t>
            </a:r>
            <a:endParaRPr lang="id-ID" sz="2400" dirty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OK </a:t>
            </a:r>
            <a:r>
              <a:rPr lang="en-US" sz="2400" dirty="0" err="1">
                <a:latin typeface="Cambria" pitchFamily="18" charset="0"/>
              </a:rPr>
              <a:t>sedang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melakukan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sertifikasi</a:t>
            </a:r>
            <a:r>
              <a:rPr lang="en-US" sz="2400" dirty="0">
                <a:latin typeface="Cambria" pitchFamily="18" charset="0"/>
              </a:rPr>
              <a:t> supplier </a:t>
            </a:r>
            <a:r>
              <a:rPr lang="en-US" sz="2400" dirty="0" err="1">
                <a:latin typeface="Cambria" pitchFamily="18" charset="0"/>
              </a:rPr>
              <a:t>berdasarkan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prinsip</a:t>
            </a:r>
            <a:r>
              <a:rPr lang="en-US" sz="2400" dirty="0">
                <a:latin typeface="Cambria" pitchFamily="18" charset="0"/>
              </a:rPr>
              <a:t> HACCP </a:t>
            </a:r>
            <a:endParaRPr lang="id-ID" sz="2400" dirty="0" smtClean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OK </a:t>
            </a:r>
            <a:r>
              <a:rPr lang="en-US" sz="2400" dirty="0" err="1">
                <a:latin typeface="Cambria" pitchFamily="18" charset="0"/>
              </a:rPr>
              <a:t>dalam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melakukan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survailen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verifikasi</a:t>
            </a:r>
            <a:r>
              <a:rPr lang="en-US" sz="2400" dirty="0">
                <a:latin typeface="Cambria" pitchFamily="18" charset="0"/>
              </a:rPr>
              <a:t> HACCP </a:t>
            </a:r>
            <a:r>
              <a:rPr lang="en-US" sz="2400" dirty="0" err="1">
                <a:latin typeface="Cambria" pitchFamily="18" charset="0"/>
              </a:rPr>
              <a:t>termasuk</a:t>
            </a:r>
            <a:r>
              <a:rPr lang="en-US" sz="2400" dirty="0">
                <a:latin typeface="Cambria" pitchFamily="18" charset="0"/>
              </a:rPr>
              <a:t> audit/</a:t>
            </a:r>
            <a:r>
              <a:rPr lang="en-US" sz="2400" dirty="0" err="1">
                <a:latin typeface="Cambria" pitchFamily="18" charset="0"/>
              </a:rPr>
              <a:t>inspeksi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terhadap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supplier</a:t>
            </a:r>
            <a:endParaRPr lang="id-ID" sz="2400" dirty="0" smtClean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Akan </a:t>
            </a:r>
            <a:r>
              <a:rPr lang="en-US" sz="2400" dirty="0" err="1">
                <a:latin typeface="Cambria" pitchFamily="18" charset="0"/>
              </a:rPr>
              <a:t>dilakukan</a:t>
            </a:r>
            <a:r>
              <a:rPr lang="en-US" sz="2400" dirty="0">
                <a:latin typeface="Cambria" pitchFamily="18" charset="0"/>
              </a:rPr>
              <a:t> monitoring </a:t>
            </a:r>
            <a:r>
              <a:rPr lang="en-US" sz="2400" dirty="0" err="1">
                <a:latin typeface="Cambria" pitchFamily="18" charset="0"/>
              </a:rPr>
              <a:t>terhadap</a:t>
            </a:r>
            <a:r>
              <a:rPr lang="en-US" sz="2400" dirty="0">
                <a:latin typeface="Cambria" pitchFamily="18" charset="0"/>
              </a:rPr>
              <a:t> monitoring </a:t>
            </a:r>
            <a:r>
              <a:rPr lang="en-US" sz="2400" dirty="0" err="1">
                <a:latin typeface="Cambria" pitchFamily="18" charset="0"/>
              </a:rPr>
              <a:t>potensi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kontaminasi</a:t>
            </a:r>
            <a:r>
              <a:rPr lang="en-US" sz="2400" dirty="0">
                <a:latin typeface="Cambria" pitchFamily="18" charset="0"/>
              </a:rPr>
              <a:t> CAP </a:t>
            </a:r>
            <a:r>
              <a:rPr lang="en-US" sz="2400" dirty="0" err="1">
                <a:latin typeface="Cambria" pitchFamily="18" charset="0"/>
              </a:rPr>
              <a:t>terhadap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daging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rajungan</a:t>
            </a:r>
            <a:r>
              <a:rPr lang="en-US" sz="2400" dirty="0">
                <a:latin typeface="Cambria" pitchFamily="18" charset="0"/>
              </a:rPr>
              <a:t> (crab yang </a:t>
            </a:r>
            <a:r>
              <a:rPr lang="en-US" sz="2400" dirty="0" err="1">
                <a:latin typeface="Cambria" pitchFamily="18" charset="0"/>
              </a:rPr>
              <a:t>baru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ditangkap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diproses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di UPI) </a:t>
            </a:r>
            <a:endParaRPr lang="id-ID" sz="2400" dirty="0" smtClean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OK </a:t>
            </a:r>
            <a:r>
              <a:rPr lang="en-US" sz="2400" dirty="0" err="1">
                <a:latin typeface="Cambria" pitchFamily="18" charset="0"/>
              </a:rPr>
              <a:t>menerbitkan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surat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edaran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memfasilitasi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pelatihan</a:t>
            </a:r>
            <a:r>
              <a:rPr lang="en-US" sz="2400" dirty="0">
                <a:latin typeface="Cambria" pitchFamily="18" charset="0"/>
              </a:rPr>
              <a:t>/training </a:t>
            </a:r>
            <a:r>
              <a:rPr lang="en-US" sz="2400" dirty="0" err="1">
                <a:latin typeface="Cambria" pitchFamily="18" charset="0"/>
              </a:rPr>
              <a:t>terhadap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pekerja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miniplant</a:t>
            </a:r>
            <a:r>
              <a:rPr lang="en-US" sz="2400" dirty="0">
                <a:latin typeface="Cambria" pitchFamily="18" charset="0"/>
              </a:rPr>
              <a:t> </a:t>
            </a:r>
            <a:endParaRPr lang="id-ID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771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7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30723" name="AutoShape 9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30724" name="AutoShape 11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307975" y="2057400"/>
            <a:ext cx="8455025" cy="35814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r>
              <a:rPr lang="id-ID" sz="28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Komoditi Pangan 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22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Ketahanan Pangan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22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Sumber gizi (konsumsi dalam negeri : </a:t>
            </a:r>
            <a:r>
              <a:rPr lang="id-ID" sz="2200" u="sng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+</a:t>
            </a:r>
            <a:r>
              <a:rPr lang="id-ID" sz="22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34 kg/kapita/tahun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22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Memenuhi persyaratan mutu dan keamanan pangan</a:t>
            </a: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r>
              <a:rPr lang="id-ID" sz="28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Komoditi Perdagangan (Ekonomi) </a:t>
            </a:r>
          </a:p>
          <a:p>
            <a:pPr marL="531813" indent="-2635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Komoditi ekspor            penghasil devisa negara</a:t>
            </a:r>
          </a:p>
          <a:p>
            <a:pPr marL="531813" indent="-2635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Memerlukan daya saing            pasar            mutu dan keamanan pangan  </a:t>
            </a:r>
          </a:p>
          <a:p>
            <a:pPr marL="363537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0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363537">
              <a:lnSpc>
                <a:spcPct val="90000"/>
              </a:lnSpc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id-ID" sz="2200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228600" y="1295400"/>
            <a:ext cx="8253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buClr>
                <a:srgbClr val="4F81BD"/>
              </a:buClr>
              <a:buSzPct val="80000"/>
            </a:pPr>
            <a:r>
              <a:rPr lang="id-ID" altLang="id-ID" sz="3200" b="1">
                <a:solidFill>
                  <a:srgbClr val="C00000"/>
                </a:solidFill>
                <a:ea typeface="MS PGothic" pitchFamily="34" charset="-128"/>
              </a:rPr>
              <a:t>Ikan Sebagai Komoditi Strategis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4513" y="492125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52800" y="454025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492125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87325" y="268288"/>
            <a:ext cx="47656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id-ID" altLang="id-ID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id-ID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altLang="id-ID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ENDAHULUAN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191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sz="2400" dirty="0" smtClean="0">
                <a:latin typeface="Cambria" pitchFamily="18" charset="0"/>
              </a:rPr>
              <a:t>Mewajibkan semua kapal penangkap/pengangkut memenuhi persyaratan CPIB </a:t>
            </a:r>
          </a:p>
          <a:p>
            <a:r>
              <a:rPr lang="id-ID" sz="2400" b="1" dirty="0" smtClean="0">
                <a:solidFill>
                  <a:srgbClr val="FF0000"/>
                </a:solidFill>
                <a:latin typeface="Cambria" pitchFamily="18" charset="0"/>
              </a:rPr>
              <a:t>Mewajibkan Suplier memenuhi persyaratan CPIB/HACCP</a:t>
            </a:r>
          </a:p>
          <a:p>
            <a:r>
              <a:rPr lang="id-ID" sz="2400" dirty="0" smtClean="0">
                <a:latin typeface="Cambria" pitchFamily="18" charset="0"/>
              </a:rPr>
              <a:t>Menyiapkan SDM yang kompeten melakukan </a:t>
            </a:r>
            <a:r>
              <a:rPr lang="id-ID" sz="2400" dirty="0">
                <a:latin typeface="Cambria" pitchFamily="18" charset="0"/>
              </a:rPr>
              <a:t>inspeksi </a:t>
            </a:r>
            <a:r>
              <a:rPr lang="id-ID" sz="2400" dirty="0" smtClean="0">
                <a:latin typeface="Cambria" pitchFamily="18" charset="0"/>
              </a:rPr>
              <a:t>di kapal dan pelabuhan</a:t>
            </a:r>
          </a:p>
          <a:p>
            <a:r>
              <a:rPr lang="id-ID" sz="2400" dirty="0" smtClean="0">
                <a:latin typeface="Cambria" pitchFamily="18" charset="0"/>
              </a:rPr>
              <a:t>Melakukan Re-listing terhadap UPI yang tidak memenuhi </a:t>
            </a:r>
            <a:r>
              <a:rPr lang="id-ID" sz="2400" dirty="0">
                <a:latin typeface="Cambria" pitchFamily="18" charset="0"/>
              </a:rPr>
              <a:t>persyaratan </a:t>
            </a:r>
            <a:r>
              <a:rPr lang="id-ID" sz="2400" dirty="0" smtClean="0">
                <a:latin typeface="Cambria" pitchFamily="18" charset="0"/>
              </a:rPr>
              <a:t>UE</a:t>
            </a:r>
          </a:p>
          <a:p>
            <a:r>
              <a:rPr lang="id-ID" sz="2400" dirty="0" smtClean="0">
                <a:latin typeface="Cambria" pitchFamily="18" charset="0"/>
              </a:rPr>
              <a:t>Melengkapi SOP yang diperlukan pada setiap unit</a:t>
            </a:r>
            <a:endParaRPr lang="id-ID" sz="2400" dirty="0">
              <a:latin typeface="Cambria" pitchFamily="18" charset="0"/>
            </a:endParaRP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5818524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8862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400" b="1" dirty="0" smtClean="0">
                <a:latin typeface="Cambria" pitchFamily="18" charset="0"/>
              </a:rPr>
              <a:t>SEGERA MELAKUKAN SERTIFIKASI SUPLIER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latin typeface="Cambria" pitchFamily="18" charset="0"/>
              </a:rPr>
              <a:t>Buat daftar supplier yang benar</a:t>
            </a:r>
          </a:p>
          <a:p>
            <a:pPr marL="895350" indent="-323850">
              <a:buFont typeface="Arial" pitchFamily="34" charset="0"/>
              <a:buChar char="•"/>
            </a:pPr>
            <a:r>
              <a:rPr lang="id-ID" sz="2400" dirty="0" smtClean="0">
                <a:latin typeface="Cambria" pitchFamily="18" charset="0"/>
              </a:rPr>
              <a:t>Mempunyai TEMPAT /UNIT penanganan/pengolahan</a:t>
            </a:r>
          </a:p>
          <a:p>
            <a:pPr marL="895350" indent="-323850">
              <a:buFont typeface="Arial" pitchFamily="34" charset="0"/>
              <a:buChar char="•"/>
            </a:pPr>
            <a:r>
              <a:rPr lang="id-ID" sz="2400" dirty="0" smtClean="0">
                <a:latin typeface="Cambria" pitchFamily="18" charset="0"/>
              </a:rPr>
              <a:t>Bukan UPI yang sudah ber HACCP</a:t>
            </a:r>
          </a:p>
          <a:p>
            <a:pPr marL="895350" indent="-323850">
              <a:buFont typeface="Arial" pitchFamily="34" charset="0"/>
              <a:buChar char="•"/>
            </a:pPr>
            <a:r>
              <a:rPr lang="id-ID" sz="2400" dirty="0" smtClean="0">
                <a:latin typeface="Cambria" pitchFamily="18" charset="0"/>
              </a:rPr>
              <a:t>Bukan kapal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2400" dirty="0" smtClean="0">
                <a:latin typeface="Cambria" pitchFamily="18" charset="0"/>
              </a:rPr>
              <a:t>Verifikasi hasil identifikasi supplier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2400" dirty="0" smtClean="0">
                <a:latin typeface="Cambria" pitchFamily="18" charset="0"/>
              </a:rPr>
              <a:t>Buat program sertifikasi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2400" dirty="0" smtClean="0">
                <a:latin typeface="Cambria" pitchFamily="18" charset="0"/>
              </a:rPr>
              <a:t>Lakukan pembinaan/ sosialisasi</a:t>
            </a:r>
          </a:p>
          <a:p>
            <a:endParaRPr lang="id-ID" sz="3200" dirty="0" smtClean="0"/>
          </a:p>
          <a:p>
            <a:endParaRPr lang="id-ID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Cambria" pitchFamily="18" charset="0"/>
              </a:rPr>
              <a:t>TUGAS UPT KIPM</a:t>
            </a:r>
            <a:endParaRPr lang="id-ID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5626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5687" y="6481763"/>
            <a:ext cx="7116787" cy="476250"/>
          </a:xfrm>
        </p:spPr>
        <p:txBody>
          <a:bodyPr/>
          <a:lstStyle/>
          <a:p>
            <a:pPr algn="l">
              <a:defRPr/>
            </a:pPr>
            <a:r>
              <a:rPr lang="en-US">
                <a:effectLst>
                  <a:reflection blurRad="6350" stA="55000" endA="300" endPos="45500" dir="5400000" sy="-100000" algn="bl" rotWithShape="0"/>
                </a:effectLst>
              </a:rPr>
              <a:t>@ 2011 Balai Riset dan Observasi Kelautan</a:t>
            </a:r>
          </a:p>
        </p:txBody>
      </p:sp>
      <p:pic>
        <p:nvPicPr>
          <p:cNvPr id="67587" name="Picture 5" descr="terima kasi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850" y="-122238"/>
            <a:ext cx="954087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7543800" cy="16589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id-ID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: 17.502 pulau dan panjang pantai 81.000 km</a:t>
            </a:r>
          </a:p>
          <a:p>
            <a:pPr marL="731838" indent="-261938">
              <a:buFont typeface="Wingdings" pitchFamily="2" charset="2"/>
              <a:buChar char="ü"/>
              <a:defRPr/>
            </a:pPr>
            <a:r>
              <a:rPr lang="id-ID" sz="2000" kern="0" dirty="0">
                <a:latin typeface="Arial" panose="020B0604020202020204" pitchFamily="34" charset="0"/>
                <a:cs typeface="Arial" panose="020B0604020202020204" pitchFamily="34" charset="0"/>
              </a:rPr>
              <a:t>70 % atau 2/3 bagian : lautan</a:t>
            </a:r>
          </a:p>
          <a:p>
            <a:pPr marL="731838" indent="-261938">
              <a:buFont typeface="Wingdings" pitchFamily="2" charset="2"/>
              <a:buChar char="ü"/>
              <a:defRPr/>
            </a:pPr>
            <a:r>
              <a:rPr lang="id-ID" sz="2000" kern="0" dirty="0">
                <a:latin typeface="Arial" panose="020B0604020202020204" pitchFamily="34" charset="0"/>
                <a:cs typeface="Arial" panose="020B0604020202020204" pitchFamily="34" charset="0"/>
              </a:rPr>
              <a:t>Potensi perikanan laut (MSY) : 6,410 juta ton/tahun</a:t>
            </a:r>
          </a:p>
          <a:p>
            <a:pPr marL="1166813" lvl="1" indent="-285750">
              <a:buFont typeface="Arial" pitchFamily="34" charset="0"/>
              <a:buChar char="•"/>
              <a:defRPr/>
            </a:pPr>
            <a:r>
              <a:rPr lang="id-ID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4,625 juta ton/th (wilayah teritorial)</a:t>
            </a:r>
          </a:p>
          <a:p>
            <a:pPr marL="1166813" lvl="1" indent="-285750">
              <a:buFont typeface="Arial" pitchFamily="34" charset="0"/>
              <a:buChar char="•"/>
              <a:defRPr/>
            </a:pPr>
            <a:r>
              <a:rPr lang="id-ID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1,785 juta ton/th (ZEE)</a:t>
            </a:r>
          </a:p>
          <a:p>
            <a:pPr marL="285750" lvl="1" indent="-285750">
              <a:buFont typeface="Wingdings" pitchFamily="2" charset="2"/>
              <a:buChar char="§"/>
              <a:defRPr/>
            </a:pPr>
            <a:endParaRPr lang="id-ID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5050" y="4799013"/>
            <a:ext cx="3798888" cy="12001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marL="360363" lvl="1" indent="-360363">
              <a:defRPr/>
            </a:pP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Konsumsi per kapita :</a:t>
            </a:r>
          </a:p>
          <a:p>
            <a:pPr marL="361950" lvl="1" indent="-173038">
              <a:buFont typeface="Wingdings" panose="05000000000000000000" pitchFamily="2" charset="2"/>
              <a:buChar char="§"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Daging : 3 kg/kapita/tahun</a:t>
            </a:r>
          </a:p>
          <a:p>
            <a:pPr marL="361950" lvl="1" indent="-173038">
              <a:buFont typeface="Wingdings" panose="05000000000000000000" pitchFamily="2" charset="2"/>
              <a:buChar char="§"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Ayam  : 7,6 kg/kapita/tahun</a:t>
            </a:r>
          </a:p>
          <a:p>
            <a:pPr marL="361950" lvl="1" indent="-173038">
              <a:buFont typeface="Wingdings" panose="05000000000000000000" pitchFamily="2" charset="2"/>
              <a:buChar char="§"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Ikan  : </a:t>
            </a:r>
            <a:r>
              <a:rPr lang="id-ID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38,14 </a:t>
            </a: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kg/kapita/tahun </a:t>
            </a:r>
            <a:endParaRPr lang="id-ID" kern="0" dirty="0"/>
          </a:p>
        </p:txBody>
      </p:sp>
      <p:sp>
        <p:nvSpPr>
          <p:cNvPr id="3" name="Rectangle 2"/>
          <p:cNvSpPr/>
          <p:nvPr/>
        </p:nvSpPr>
        <p:spPr>
          <a:xfrm>
            <a:off x="1447800" y="3505200"/>
            <a:ext cx="5867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1F497D"/>
              </a:buClr>
              <a:defRPr/>
            </a:pPr>
            <a:r>
              <a:rPr lang="id-ID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 hasil perikanan (</a:t>
            </a:r>
            <a:r>
              <a:rPr lang="id-ID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 </a:t>
            </a:r>
            <a:r>
              <a:rPr lang="id-ID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14.55 </a:t>
            </a:r>
            <a:r>
              <a:rPr lang="id-ID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 ton</a:t>
            </a:r>
          </a:p>
          <a:p>
            <a:pPr marL="266700" lvl="1" indent="-266700">
              <a:buFont typeface="Wingdings" pitchFamily="2" charset="2"/>
              <a:buChar char="ü"/>
              <a:defRPr/>
            </a:pPr>
            <a:r>
              <a:rPr lang="id-ID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Tangkap : </a:t>
            </a:r>
            <a:r>
              <a:rPr lang="id-ID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d-ID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d-ID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 ton </a:t>
            </a:r>
          </a:p>
          <a:p>
            <a:pPr marL="266700" lvl="1" indent="-266700">
              <a:buFont typeface="Wingdings" pitchFamily="2" charset="2"/>
              <a:buChar char="ü"/>
              <a:defRPr/>
            </a:pPr>
            <a:r>
              <a:rPr lang="id-ID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Budidaya : </a:t>
            </a:r>
            <a:r>
              <a:rPr lang="id-ID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9.69 </a:t>
            </a:r>
            <a:r>
              <a:rPr lang="id-ID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 ton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799013"/>
            <a:ext cx="4114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defRPr/>
            </a:pP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Pasar lokal : </a:t>
            </a:r>
            <a:r>
              <a:rPr lang="id-ID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94 </a:t>
            </a: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4763" lvl="1">
              <a:defRPr/>
            </a:pP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Ekspor (</a:t>
            </a:r>
            <a:r>
              <a:rPr lang="id-ID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  <a:r>
              <a:rPr lang="id-ID" b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0363" lvl="1" indent="-174625">
              <a:buFont typeface="Wingdings" panose="05000000000000000000" pitchFamily="2" charset="2"/>
              <a:buChar char="§"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Volume  : </a:t>
            </a:r>
            <a:r>
              <a:rPr lang="id-ID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872,4 </a:t>
            </a: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ribu ton (</a:t>
            </a:r>
            <a:r>
              <a:rPr lang="id-ID" u="sng" kern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60363" lvl="1" indent="-174625">
              <a:buFont typeface="Wingdings" panose="05000000000000000000" pitchFamily="2" charset="2"/>
              <a:buChar char="§"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Value     : </a:t>
            </a:r>
            <a:r>
              <a:rPr lang="id-ID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3,3, </a:t>
            </a: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milyar US$</a:t>
            </a:r>
          </a:p>
        </p:txBody>
      </p:sp>
      <p:sp>
        <p:nvSpPr>
          <p:cNvPr id="8" name="Down Arrow 7"/>
          <p:cNvSpPr/>
          <p:nvPr/>
        </p:nvSpPr>
        <p:spPr>
          <a:xfrm>
            <a:off x="1951038" y="2938463"/>
            <a:ext cx="4906962" cy="412750"/>
          </a:xfrm>
          <a:prstGeom prst="downArrow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7440613" y="3960813"/>
            <a:ext cx="482600" cy="762000"/>
          </a:xfrm>
          <a:prstGeom prst="downArrow">
            <a:avLst/>
          </a:prstGeom>
          <a:solidFill>
            <a:srgbClr val="3333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7315200" y="3808413"/>
            <a:ext cx="495300" cy="230187"/>
          </a:xfrm>
          <a:prstGeom prst="rect">
            <a:avLst/>
          </a:prstGeom>
          <a:solidFill>
            <a:srgbClr val="3333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4" name="Down Arrow 13"/>
          <p:cNvSpPr/>
          <p:nvPr/>
        </p:nvSpPr>
        <p:spPr>
          <a:xfrm>
            <a:off x="811213" y="3989388"/>
            <a:ext cx="482600" cy="762000"/>
          </a:xfrm>
          <a:prstGeom prst="downArrow">
            <a:avLst/>
          </a:prstGeom>
          <a:solidFill>
            <a:srgbClr val="3333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930275" y="3836988"/>
            <a:ext cx="517525" cy="201612"/>
          </a:xfrm>
          <a:prstGeom prst="rect">
            <a:avLst/>
          </a:prstGeom>
          <a:solidFill>
            <a:srgbClr val="3333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4175" y="76200"/>
            <a:ext cx="4719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4000" b="1" dirty="0">
                <a:ln w="18415" cmpd="sng">
                  <a:noFill/>
                  <a:prstDash val="solid"/>
                </a:ln>
                <a:solidFill>
                  <a:srgbClr val="00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</a:t>
            </a:r>
            <a:r>
              <a:rPr lang="en-US" sz="4000" b="1" dirty="0" err="1">
                <a:ln w="18415" cmpd="sng">
                  <a:noFill/>
                  <a:prstDash val="solid"/>
                </a:ln>
                <a:solidFill>
                  <a:srgbClr val="00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Umum</a:t>
            </a:r>
            <a:endParaRPr lang="en-US" sz="4000" b="1" dirty="0">
              <a:ln w="18415" cmpd="sng">
                <a:noFill/>
                <a:prstDash val="solid"/>
              </a:ln>
              <a:solidFill>
                <a:srgbClr val="00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7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32771" name="AutoShape 9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32772" name="AutoShape 11" descr="data:image/jpeg;base64,/9j/4AAQSkZJRgABAQAAAQABAAD/2wCEAAkGBxQSEhQUExQVFhQWGSAaGBgXFhQaHhwfGhkXHh8gHRocHCshHiQmHBcXITEiKCkrLi4uHB8zODMsNygtLysBCgoKDg0OGxAQGy0mHyYsLCwtLSwsLDQsMC8sLDQtLC40LSwsLCwwLDUsLCwsLCwsLCwsLCwsLCwsLCwsLCwsLP/AABEIAM0A9gMBIgACEQEDEQH/xAAcAAACAwEBAQEAAAAAAAAAAAAABwEFBgQDCAL/xABGEAACAQMCBAUCBAMEBwYHAQABAgMABBESIQUGBzETIkFRYTJxFEKBkSNSoTNiscEIFSRDcoLwF5KissLRU1Rjg9Lh8Rb/xAAYAQEAAwEAAAAAAAAAAAAAAAAAAQIDBP/EAC8RAAICAQIEBAQGAwAAAAAAAAABAgMREiEEEzFBFFFhcSIygZEjobHB0eEzQlL/2gAMAwEAAhEDEQA/AHjRRRQBRRRQBRRRQBRRRQBRRRQBRUUZoCaK4OKcYgthqnmjiHu7qv7ZO9Zi76p8ORiomZyMZ0RuQM9tyAP1q0YSl0QNtRS0m6w24GRa3ZGCfMiLsPUebO9cb9cbZTg20/zhojj9NVaLh7X2IyNeilvY9Z7CQEss8YH8yKfbtoY+9XXC+pPDZzhbpFPtIGj7/LAD+tVdNi6xZOTXUV42tykiho3V1PZlYMP3FetZgmiiigCiiigCiiigCiiigCiiigCiiigCioooCaKiigJoqKKAmioooCagnFV3HOMRWsRklJwOyqpZmwPQD9yewG5pIcf50u+MT/hbUssb5UxIDllP5nkwdsYyMADfucVrVTKzft5gZnHOpdnAzRo3jOv1+HuibMfM/b8pG2dyAcZpc8S5x4jxNkjtzNEHbSywKfKGC5LOPPgHVv5Rg/FWN9y/w/ha5vpBlmDJb2wcMVAbPi+YlgA2SfKPIO+SC2+DQQJEn4ZY1iYBl8MAAgjIO3fPvW2a61lLPq+hAjbfpRfTLm6mit0+o+I2twcEZODj75f1rs//AMXwK1J/FcR8RgN1Vl/8sYZt/v61++u1lpu4ZTl9cWlYixxlSQWAHYgOvb1x6A1dSQ8u2sQZ44GOACuHlYEqPKRvpP3xW3Mm4p5e/ZIgueVeFcHud7R/FKrpI8a41YwV3VmBOzEZxVk3Tfhf/wAnH795P/ypa9I+AytxH8XFEYrT+Iy6t/I2Qqhgdz2J74x9q33WPjElrw5zESryMseodwDktg/IBH61hZGSsUIye/qSUnE+XuXo3KsFV13bwmnkxvjzadQxn0baqL/s/wCGXLMtjxFVkGQEfw2xuT9JCt6kev8ASr3pHyfAbN5ZkWQzvhlOlkHhO2MY7+Yk+vp7Va84dLbO6idoY1guACyPH5QW7jUvYgn1GDVuZolp1MC/j6ZcUsixt5Bn8rwOyncHJYbN6LsAa77HqjdWZMdz/tHhjEgYaJAdWNmC4xg7al396t+h3N810r21wxcxKGjdjliucFSfXGVwe+59hW95m5dtLuNvxcSMqgnWfKVAG5DjcY+9TZbiWm1Z9h7Hny5zfbXixlG0PIuoRyYD4wDtgkNsR2JxnfFX9JG65Mkjg/FcLl/FxkK0Yb+1U42IzjO2k4wpBUHFHKXVaW3/AIfETrTWU1BT4kZHfUO7qMgZxq7/AFVnLh871vPp3GR30V4WV2kqLJGwdHGVZTkEH2Ne1cxJNFRRQE0VFFATRUUUBNFRU0AUUUUAUUUUAUUUUBFUvNHMcdnGWZk8QqSiM2nUR7nBIGfXBr8848zRcPtmmk3P0xoO7ueyj/E/FIrlLhN3x2/eeaRlQEGWQDZQDlY4wdhj0747nJ79FNKknOWyRGTQ8OlvuNTM/jiK2jyDMjOq6W3xp7MQBg7rjOT7FmclwWCxuLAxOA2JHjIJLAD6j3+fb2rK9W+BSR8Pj/CEpbwf2sKAYZMfUR3bBwSCcbk+lLjkq0u0je64eXaWPyyQ9m05yrouMOhydsZBz3yK20K2GU8Ly/kFnzLy14nHJ4XDMZSZI2YgqMqGUMD3UvmPuMZWtD0h50Ambh0y+Hp2gBP0sihXjPyWVn+5Ye1ZDjXPLTzW900PhzIoMrRnZxHJqXy7soJB2bt7mtl1I5Ttjcw8QN2lorgM531sVwytCo3LkbHY9gfvpP5VCzy290QWvW2yVraKYx6zGzLnJAQPGx1HHfDIvf1xXR0t4JZy8Pil8GOR3yZHddWp1Y+YhiQD27VUc0893MqNHa2QdM6TJcBX1EEDIjU4+d9vj0rGNFx68AjVZtIz/Z4hQZJwPLpXAx6Z+9Zxrk69LePqT3PoUyxxgDUigdhkACqHm3h1txG2e2aaMasFWDqSrLupwDv8j2zSw4Z0ju3x+KaPGrJBlZmIw22rQfUj37mv3L0VnU5Se3UA7ahIdtticCs1XXF517+wO/gnFb3ggMM1m0tpksGgJcIWLE6Cfy4AOGIwT33r9cz9YFe3MdpBP40qYUuFGnUWXICliW2OBt9/Sqm46Y8ThQeFKMj/AODPIm2R6HT2FcDcw8Z4c2ZQwVdv48esNj114Db/APH6Vvy4TeVhv3wDYdE+UJbVHuZ0eN5ECKjgZwDktjuucKMHB8tc3WXnjQRYQ6WZsGcnGAG+lD98hj8Y969+C9Yo5AY7mM20mCFlwzxBuw1DZhg9+42O9VHIPTuSa9kur5kniBLIwZXSdnydX/CMnY+pA9KpjFjst7dEPYs+XeWLqKyhurKZfHOp3RZGkRlbfQAW0scgdyMZOCDueW8s7LmDUjL+E4pGDqVlIJ0kjzA/UO395c+tfviKScFv2Wz/ALCVY2WBmbSWZyhVSRpX3ySD9O/euC14df3nF4rmS1kgdJVZm0lUWMRjI1E+ZsnGwOfgVKy8zzjun39gc3K/NV1wVxZXNuzKmSQGHZnADKe2nLDfPvn4dvCOJx3MKTQsGjcZB/8Acehqv5r5ajvodD+V1wY5ABlGBDDv3GpVyvY4/Wk9wnmKTgfEJoZoz4LFPECscYxgSop+pjtkjvpO3bGbSvWV836joP2prxtLlJUWSNgyOoZWHYgjII/Q17VyEhRRRQBRRRQBRRRQBRUUUBNFRRQE15TyhFLMQFUEkk7ADuTXpSu64czeDDHZowV595DvtGvpsfzNt9gavXW5yUUDE853snHL+CG3bUrEhBjaNQfM539hqPb0G+2dXzJzKeAm2s7S3zCg1zO+F8XOc6GPdtskjONhirjpDy9oie+lRVnu/MABjRHtgAemojV9io9K2nGuCw3cZinQOvcZ7qfQqfQj3rpstipKGPhRGDk5c5it+IQl4TkfTJG4wyH1V1/6BpOcV4LdcG4xE9mkkkMpJijQE6lP1xHHtscn00n0NePGOVbvgdybuGd/BB8r4LF8/klGw3PvgHuCDWp5x6ntFDBCE8O8lQNKAQTCGHYE9nYYOPygj4q0IOMvw90wcvU7i3D4LjWkQe+0HWpJMS5GP4yr5Xb009v5vSsnyzybf8ZlNzM5WI7eNIpII/liTbyj4worXcg9PRdO17epqjbBhiYnzAHOt/gncL653+WjxfiH4WIyCJmRFyQmnIA+DjbFJXKtaIbvz/gYOTl/li3sxiMEsRuWYnPuQCcLkknb3q9xSUh6rxvxFLl1dLXwWj0kAuC2GyVBwMlPftimvy9xyO8i8WISCM9i6Mmr5XPcfI2rntrsjvLuEdkt7Epw0iKfYsoO/bYmlx1r5sEFtHDDIPEmfJKnOEjIY9j6tpH71s+a+Wo76Eo5KMCCrrjII3Gdtx7ivlS8ttM8iEhtMpUsOxw5GQfnBO9bcJTGby307Bs+ueCcQFxbwzr2ljV/+8oP+ddckYYFWAIPcEZB/SkjyNyZNchXS6nhhQgMoYg4ySFUAjGxU5O2+N6dHDrIQxrGrOwX80js7H7sxyawthGEsJkmH5q6U2tyHaD/AGeVvbeMn3MfYf8ALj9aVcE3EeXrjDBgjEkr9UMvyD2zjHswr6OvbpYo3kc4RFLMT6BRk1SWEkHF7CN5Yw0U6ZKH8p3Bwe4IOdxvWlfESSxPeJGDB8wcRHGrSOa21pLH/bxAguq5ByBkaxldiP2B7M/gNz4ttDJ/PGrfuopDc0ct3XAp0mtpGMLP5JSMlf7knods/B37Gm7ybztBe2hnJWExD+MrEAJtnVk/lPcH7juDVr4fAnDeILjmCxeaB0jbS/dc7qSDnSw9VbGD96VskH+urOSOVAvFbIMoBYKzYGNyuPzfoGA9Duc8dVi/8Dh5OWYDxQpLNv8AkXvvuM4z7YqhseU+JcNjXiuweM6ngJYsYz9Rc/PqN8fVnbFWqqcI5bw+wZt+n/M0cUgs5JG8R9JCGNlWJ3DMYtXbuCAPcEd6ZgpA9RgpEfFLSVhBdaWZRglZ49xkkHGAGOOwZT702un/ADKOIWUc2RrHklHs64z+4Ib7Gs769lNfX3CNLRUUVzEk0VFFATRUUUAUUUUAE1R8Z5vsrQ4nuI0bIBGSxBIJAIUHT2PfFUnV3mh7CxJhOJpToQ+qj8zD7DAHywrC9NemX4qFbu7dwJfOiAgs2c+dywI82TgYJwc5323rqjp1zexGTfRdVOFNj/awM/zRTr/UpikzdcSj4pxgSTuq27OQS7AKsa6gPq7EqF275Oaadz0dsWCqJLhQvbDxn0xv5Mn9/U1XT9EYCMJdTKMYwUjO2QfQD2H7VvVOiGWm8sbjFtONWrACOeAjGwWSPsPYA+ldqXCN2ZT9mBpT3XRhiHCXUeGxpDW+642GGD5+nY+53PtVK/RG6TeOeDI7HMq+m/YH49ff9MuVU/8Af8gNDqJzMnD7J5WAZ28kSHBDOe2R7DBY/alB0q5PPErl7u7/AIkKtqbWM+JKd8HPcAEMfTdR71+r7pBxVgA0scoHo07nH2DLjtj2o4fyfx+0XRD4qoOyx3EenfuQpb/KuiEYQrajNZfcg+gxXLxZ5BDIYV1y6ToUkAFiNsk7YzjPxScin5jRY8mbP5/4MLEb7b5Oo7+mK5n524/EwWSF9jgk2hK4GBklV9dzsf0rn8M+0k/qTk9v+yGe3SCcNHPNG6NLFoGCqsCQpP1n3yNx237u+Ptt2pEjq7xNCNdrCwOwzFOhz7HLf5V2Qda5xs9rCSASQsjg4AJOxB9AavZVdPruNhtcxeObaUWwBnZdMeSAAW21E+y51e+229YTg3Ry1WKQXTNNNLuzqSgQ7nKAeoJO7Z+1VUXXWPbVan50yg/4pXXD1ztD9UE6/oh/9VVjVfBYSGxedP8AhF3ZXFxbznxICqtBKowDpJDBhnytgrt2227bbs0urTrFw9+5lH/2z/kas4eqHDGGfxON8HVHKMHfv5fg/sazsrsby4ki864cNNs8bQ3E4/FFg1t4khQ4xkqucYJIGnGMnavx0S4fdXGsC9lht4GAMKEZJbJP1AhQd843zntTHXmjhEkwuDdWzSqulWdxlRnfSG+nJ7kbnarOxnsUlknimgDTBQ5EqYbSWwcZ7+Zhn1/StedJVaHH6kYLLinDY7iJ4ZlDxuMMD/j9wcEH3FfPfE7CTg98LfS81u6aZEI2mjkJzjA+oD17hl9sV9GiVT2YfuKpOcuHmW1kKFQ6KWVjtjbffG21Z026HpfRhlPyFyTZ2yrcxHx5JBqWeQDIVtwFHZdjg437/atm8YYEEAgjBB3BB7gisD015pSeWa2GjSoEkRTAUg7SBQCdg+//ADGmDVLdWv4iTNcY5Pt34fLZQxJGhU6AFGA43Vvk6gMk0q+hHFjBdzWjgr4g3BIwJIywxjPcjI/5RT4NfPvUOzbh/GGnjG0hSdAMbkOC4+MlWP8AzVvw71qVb77/AFIZ9B5orytJxIiupyrgMD8EAivWuQkKKKKAKKKmgCioooBRf6Q9sGt4H1YMZO2DvrKjv29KZ3AYQltAo2CxIP2UUnevHEHN5a24wUKKxU+pMhAye/p/WndCmFUewA/YV0W7VQXuR3Mn1W4vLacNmlhcxyhkCsMEjLrnuCO2azXRbmm8vnuRdS+IsaoV8qA+YuM5AH8ldvXubTwvG/nmQfsGbf8A7v8AhVN/o7W+Irtz9RaNd89tJYfp5if1/e8Yx8M5Nb5Hc7uoXUSewvDBGqaQit5kLai35Vwwwe5ydtvmu/p71GPEJvAeLQ4jLE+hIYDAGTtg+p9DS26puG4vODJp3jXOgt+VMjY7Y2Pb1rv4GRw/jaRtp0+N4YZSAMOAoDL6bMp/atXTB1LbfGQPXiF4sMUkrnCRqXY/CjJ/wpYQdcbcqpe1mXUSAA0R7Y33YYG/f4PtVt1pu5RY+BCpZp20uc40ovmYk+mSFH70ir/gzWzQpL3lQvuD21yInyMtGT7Yx6VXhuHhOOZhs+ouXONJe20dyisqSAkB8ZGGI3wSPT3qhbqdw0Fg05XTscxykZAyQCqnJG+w3ru5GQJwu1woX+AraR2GV1ev3pE8r8GgvL/wpWaRHk0h1GC2xdj3IAB7e4P751Uwk5Z6IDwPPlg6ahcoEO2pw6Df/iUex/Y1Z2ItLlMx/h519SojcfrjNYm76SwSWzQR3EqDxA4LBX3VXUZG2R5/cdqXnKdpd2HFJYI9PiQjS+MhWGUC5+DrU77jJPpRVQkm4S3QHfdcrcOJOqytSfU+BDn99Oa4T0/4W+xs4hn2BX9sGrO7vljjMhzjGQADk57ADvk+1KbiXHb6/mMUTaQBq8OBwGA/lJyCTuMk9vas61OXfAN9/wBlHDBkrAykgjaab1+C2K406U2CsfLIpb11KcbAbZX4/wAfc5yMnTziyR6opssxJKm4fXgrsNXbY4PfuAa8OVed7+2uPwt2srqg8wlI8QH31n032ycEY3zW+mxrMZ5BsJ+kVvrZknlj1nLgJFg41f3fLsxG2PQ9xVJxHoiXJKXgGeymHygZOBs++M9zTZ4ZfJPEk0Z1RyKGU/BFJ7mvqbf29/cQQrAyI5CK8bE6VG51K4zuG+dqrVZfN4i/uHgI+jt2mMXcLgHI1LIMZwPn8uR+tW03Te7KhReTAKCMeKxLDJI85wRt77DtVbxHq1d27SLJDbHQdIw0i6j5dwCe3m+fpNe9n1yjDATWx0n88UgP/gYA7fetH4h79fsNiml6ecTtJVa0TsGzLFLEr+c9iWIOAN8Darji0nHY7a38ET+KobxWzE5YgnTlTnGc+mewpqcP4pFPAs8Tao2XUD22xncHsfg9qyFz1Vs49OtZfMAcoqv3AI+lvnFZ82yb3inj0BieIc18etnCmOSQAZLi0LAggEDKr39D81mOauYry+EX4mPTIqOPLAyEAnPdz2IUHIA9e/anDb9WOGt/vXX/AIopPj2B9674eovDHBxdx4HctqA/cirqxweeWBV8D6zyQRxQG1i0RqEBMjjCrsBgKewwO1bXgXVmKQ/7TC0Kbfx1bxId8EZbSCp37EbeuK3NsLe4jWRBFJG4yrBVII9xtWP6h8kW8ltNPFF4c0a6yYsL4ioDlSBsfLnHzj02rPXTN4ccfUG+jcMAQQQdwRuCPg1+qWXQzjz3FrLDI2owONJ9dDjIB+xDCmZWFkHCTiySaKipqgCoqag0AieqFv43HYF9FFuD/wA03/7p7UiObrgHmSJGBX+NB5s7Efw8f11frinvXTxHywXoQhT/AOkTPiztk/mnz/3Y2H/qro/0fVH4GZhq/ttJyfURxk49h5hXZ1f5fnvVtlhhaQRlnJBUYOAAMEjOe/6V19HuCy2lgUnjMcrTO7KceoUDscdlFWc14bTnfI7ir5mu2m4xPCTlDdqoVmUDIdASPUn0+Rt6VY9YuFPFxNJ0MahwkgOrBVkwNTD2/hrj301VW/A7h+NpI8Eyq17nU0TgYEpIOSMYwAc1tP8ASAsRotpwCSC8RIxjDANv+itXTqSsgl5EHFzTzC13xJbdVkRZUEQOx1axnUi+o1P9QxkAnsKy/W/ycQSNScRW0aD9C5/zq66H8CEl2bgq+LePbWMYeQadt/5Vc+mNQHpVD1gYScWuV3LAIoA3/wB0h7frSvEbVFdkOw84B4HCV2x4dp29sQ1898sceltZEkiQtLHqk06WIYumnJVD2Gf0FfQfO7+Hwu6yC2IGHsSdOP8AE0ouhUWeIZ2I8B2Jx9JLINOfsAcf3v1rLh2lXOTRLOw9YbxQEEEId9wSHAHzjV8dq/PJfBrq9nnaVZFM7gzSlRgqNWVDZwP7RcAHI0L7ZpzRBFLBwuc+qiv1PdjsvasefFJqMcDBheqURWO3gTGlmLBcsGIjUeVMA7hWJz7A1HSfgSrHLL4eglvDBLIxKKAwPlG2ovnfuAtHVKDxLZJGLaImJYhiNIZcavnBxt6gmuDpnzYPCEE0w1FiIRsBoVUULkeuQcAgbe9Fl07AbOKXHV+wj0xTlMucxMQQpKYLgFsdgw/8R963Nve+jfvSl6w82JKwggdWEKs0rDcaiVGkfIG/61Th03NYJZoOhXEmlsWRmLeE4UZ/KNI2/pn9aVF9dF+LTsTjVdEZIAwPEwfNjYBfNnt6/NN7onw1oeGiRgR4x1jP8oGAe3rgt+tKC04b+Mv0Vy6ePcacrsQGLMSD6eUr3/auyrTzLGVPo1+I2jnBlt2PfBeI7HcbZ9RvSa67pYDwPw4h/Elj4nhaN0x+fTtnVjGd+9ePULpdJawNcROJ0QDUChDoo9RhiGGO4xkd/eqHpvy7ZXk/gXck0cmfIq6Qr7Z068ZDbHb1xUU1wj+KpN4JYzOgyubK4DjKGYhf5T5FDY9MZrUnp/w/bTbhMEH+G8ibrnB8rDtk1ecL4bFbxJFCgSNBhVHp/wC5+a664p2tzcltkk+fObLCN7v8IiLp8bCsEYsAZf7Mfy/Wo1dse+c1tLnonaNkLPcqCc4zER/5KWfCrx7vjCOHODdI2M+glHY4/ujb2r6bFdfEWTr0pPsQiv5f4WtpbQ26EssSBATjJx6nFeHOEumxu27Ygk9/5G9t6uKzPUmUrwy8IOCYioOcfVgd/wBa4o7yWfMkxf8Ao/wqIboqScOqZOfQE7AjYHVnHyabNLDoDCBYzHy5M5BIzvhV/wAj7CmfWnE/5ZEImiiisSSKKKKAXnUbkMXcqXSFhKihSQe2kkqwHfIJPr7H0qr4L1fQRYukJdc+aMjzBcblTjBwT8ZRvtTXIqmv+VLKYsZLaFiwwx0AE4JO5HyT+9bRti46ZrOOhBnF6q2Xl1rOhYhcMi5ydX9700/1Fe3/AGqcMBKvOyMCQQ0MwwQcH8uNjtWa6qckWsNutxBG0bLIqv4eo5Ryfyk4Hmx2Fc/JXT3h99B4r+IZQSJAJCBlhkeUjI2YY+RWuilw17jc3o6gcNzg3kSn2Ylf/MBXXHzTYSDa7tWz6eNF/gTWIl6JWhxiecaewPhsPXGfLk7mqy46Fg40XxAAxhrcHv8AaQf4VXRR/wBP7DcbVtdQHeN4jnvpZN/2Ncdzy3Zyy+M9tA0uQ3ieGurIxg6sZ2wP2r5jTgbDiDWkhSJxIYi5BVQc4BwvYNle3vTNbprxJIysc8QxgLiSVdsAHzacjIHzvV58PGGPj6jI2uJ8PjuInhmXVG4wy7jI79xv6VTcucj2VhKZbaIo7JoP8SRhgkHszH1Ub0tL3lfj66vDd8enh3IHYN6M22TpP/Wa40i5mjBH+0HHbzQP/wC5+ahU7YU1j3GR4fiNWr+HkqcY2+fioSUZ0tGASNthv/SkUvM/H4C2pJj6Em2U7/on39q/cPUviqEmSAMQPKWgk23HcBh6Z7VXwsn0a+4yO24IKkPAChGGBCkEHbcYpXcy9M5fGL2EoCMufAkHlwTnAIHYHGARke9UydXbvH8WGLBOPqkABz2OTttn37Vbx9V5PEP+yLlQR5ZyThAfy+F8ds1aFd1b2GxV8V5b43K+MkIgUFfxC6dtPdS3myR6j+ldnKfSaQb3uGjLBvCjzv8ABfH09sgD0G43zdP1NhVHMkMusjzAFDpxvg7jft+4qLTq7ZYBY3K/HhAj9w9W13tYS+yGwxy+lHVEwEQhVUewOAAP6CkFyBwe6HFLPxbe5jVWzqkt3QYSNsFmKjfYDPwBTQg6tcMbbxnU/MM3+SkVa2fPvD5R5LqM4GTnUNvfBFZw5laa09QaNkBBBAIIwQfUGkBz5y0eHXBMSjRIS8LeqEZzv2Gk6P2B31NTqTmezOwurfPt4qA/1PyK6ZDBOoDeFKp3GdDD9M1SqyVTzgkpOnXNI4haK5I8aPyTAfzAfUPhh5h9/itJcyBUZj2VSf2BNc3D+EwQlmhhijLYDGNFXOM4zpG+MmuueEOrKwyrAgj3BGD/AErKTWrK6A+Z+klrq4haHbOssSSQfKjnYZwdxn9vavpsVmeDch2VpIklvG0bJnGJHIOVYebUTnAdse2a0wrbiLlZLKIQVjurd14fC5zgblFORnALrk4+O9bGll18v1SwSEnzSyrgZ9EyxP27fuKrQs2RXqSyx6LW4ThkZX8zux+CSAR3PYgj32reVkulKv8A6qtS/dlLDYL5Sx04A9NOK1tRa82N+oCiiprMBRRRQBRRRQFTzVwkXdpPAf8AeIQPhhup/RgDSq6HXfhTTxOx1ShfIW+jwtS4IPY5yuPTC06qQvUnhDWHFI7iBDpkYzrjO0gPnxgYAGAx1HHmNdPD/EnX5kMfVVvGeOwWqFppFXAzjIyQPj9t+1YvnHna5S1je2i0iZMCTKsUl1ANHo7ZAD+bft2rOcucgX9yzvdztHE/5u8rgknO/bIwMt2AGBVY0rGqbwvzJKTqFOt7HFxW0QgOfBmQgalYZ0liu4DKSM5/lpr9M+Z/x9mpf+3iPhyj3ZezD3DD+uR6V+eJ2/DbC3FtLohjuW8Pf6mPozN32ODrPY47Vh+V7WXhF3KkzgjOUZjtNHnJYbgasbHP8vxk6tqyvHl09iByTShAWYgKNySQAPuT2rH86c+w2tuJIJIpnMioAkiPtnLfSTvpBA+SK1HDb+O4jEiHKt6Ebg9irD0IOQRSJ5y5aee9uRw62LRQHL+Xya+7iM5wd8eQA7huwIByorjKWJBj3iaKQZUowbfIIOc9j+xr1Fsg7KKX3R7l63W0iugC1w+oMznOghihVB2XZQPf3rYcw8fiso/FnEgj7F1QsF/4sbj74rOUMS0ok65eHw4OqNMDc5UY/rXDZcNs51S4SCBhIupX8KPJDD3xncGsJzl1MtriymjspGeaQaN1dNKt9TZYAfTkd+5FXXTzjKwcPt0u5VR+y6yq5DZZdJBIIAJGfXTV3VNR1MF7xDk+xnZmltYXZjliV3JwBnI9cADNVUvS/hhBH4bSDv5ZZl7Z9n+a1drfRy6vDkR9Jw2lgcH2OO1Z7nzid7awm4tEilWMZkRw2oKNyykNvgd1+Ns9qrCU84TBSQdL+F63jj8QOhDMBKSRqVgBkgkAjNeNz0ctW+m4uEwCAB4RwDnI+jO+aX3JPPV2OIzSiETSXuP4YZl+knTpIB2VQ3f0FfQHDpJWjUzIsbnuiuXA/wCYquf2re13VPDkQK666HxNjTdOFAAIMYOcepOe/f09fisTzSh4QwtBcRzvjUW8PPhDfSuGY7kem2Fx7inTz/zcvDoCw8877Qx+52GT/dGRn9qVXLfA4Jnm4hfMRDDLrdnIPiSk7xHffSwHbY6gMDFa02Ta1T6fqwWd/wAncTvraJ4hDb6yJSvjTK2Sp7jw/LnVnTnbt6VVryLzBHnTPLgDYJeuB+xYfNOjlfjBu7dJzE0WvcKxVsr6MCpxgjB/6ybbFYeJnHbC+wwIyOPmKJdLC4wMZkEkTkDOWOGbB8uRv965OG9R+JyhUgMkzgDOIo2J7AkhUzjzEnHbC577sPq9zCbWyMUZPjXJ8NcHcKSA7fsdP3YVR9CeXvDikuz/ALw6ItseRSct8ljgZ/u1spp1Ocor0BT8W6g8YgIXwlZjk6TbSEqCfKCVIUtjvivzb8rX/G545r9WhgQANqVo2IHdUQjbJGdXzTxxRisPEY+WKT8xg/FvCqKqKAqqAqgdgAMAD9K9KiprnJCiiigIoqaKAiipooCKz/OvLiX1sYznWp1RlSAcgdskEYYZU5HrWhqKlNp5QEb0n4/+GuTY3QwmvMYlxqilIxjceXVlht2J+cls80cxRWEDTSknGyoPqdvRVH/WBvWE6o8lytJ+Jso0LyeWVdCasntIGxnIxg/fNeH+qpeLRxQ3MgjmjKrMrBiJETDa4s/Q4JKntnc+1dc1Cxqzt3IFzxm9uuJ+PezNphUhU1DK62GBGmR6AsxPoASdzTO6f8uve8HQXTlmLObZmVSYkxpA37qSGOD6EAdhjHdXbmGOa14ZARFb2wHiY3w0nq2N2IQkn1Os1czdTZJQLPhFuQscelZGXLYQADEfZR28zH7gVvNSnXHSsfsiCr4Txa74LeyJcagrHU4ySkg1E61J9cE7jBzgH2px8rcyWt7GWtnB0khkxpZTnfK/r37Gk1yhx1r1hZ8RH4yOaUqrA6pInwTqVh3Ty742AI9Nq/PMXTy94awltGeREbImhyJEU+jxjc9tyMg+oFUtrjJ6ZbS/Jkj+gt1TOlQuoljgYyT3P3NfqVAwIYAg7EEZB/Skhyz1rkjwl9F4gG3iR4V/uyHCn9CPtTQ4VzpZ3SK0U6AtkKJMoc/ZsZ9O1cllFkOqGT5359sbe34lPDag+EhwVJJAOMuoI30jce/f2rb9Iniu9MErFpFjZjqAI0DEYRc+hXDE0x+VORbW0JmAE9w5LPO4BJLElio7IDk9v3NeMfIyQcQjvbUiMHKzRb6SGB8yfynVgkdjv2PfplxMZQ0enUYNXZ2aRLpjUKPgd/kn1Pyd6rubOENeWz26yGIS4V2AydGfMAO2SNv1NWc90iDLuqj3Ygf41kOYOqHD7UEeKZnH5IRq9+7bKO3vXJCMm/hW5Jw2/TGG1uLW4siyPAw8RXYsJVIZWJPo2l27bemBXbzx1HtuHhkB8acbeGh+knt4jdl99Pc+3rSu5g6q318TDaIYA2yrFqeV/jUBttvsB9zX65f5JtoTr4xcRQknX4HiAyEf/U0/SCT6b/I3rr5L2lc/p3I9j14dYniry3927x20YDGVm2UqVLiPYZyFKgAbZ9wM+d9ctdNEwtHbhluFaG3BKBk1EFjn63JV8742x6k01OJcr23EI7TwpQLSLJEcWPDdSMDGk7EH132LDGTkW3GuW4riAQ48PQP4TIADGdJAKjt2OMdjVfELPT+v7GDr4NxCKeJXhI0YxgYGnA+kqPpI7Y9K6bq5WNGd2CooLMT2AHc0k+XWvuGcS/DGN5HlIxpY+FKgwCwyMIVGWznb6TkYNHV/nZp2/CWuWhRx4zKc+I6n+zGN9IOMn1O3pvTw7c8Re3XIyU3Fhdca4muIpYlMmhC6OvhxKGJJ2+rAyd+7KPavoHh1ikEUcUa6UjUKoHoAKq+UOFNBAPELF38xDYyurzFdh7k/9Cr2q3WasRXRBIKKmisCSKKmigIqaKKAiipooCKKmigIoqaKA/JFKjq0by0b8XCQIlAKsqjKOcKdeV3BA2OQMnGMnJbNeVxCrqVcBlYYKkZBB7gir1z0SyBI8Ds7Dj8qPOWt70DM0cZAW4A2Drq+2+N8Z9ga6ecOLQRxy2HDIgo1LFJ4IGqV2Z1aMndtvDIJ9c98d/DnnpvNbTLdWWpolJOhfqhJ7FfUqDvnuMD03r15E53tvGaW/WMXC/w/xQGNQ8ozIo21bgax6bbV3bNaobpdvIg2XTLkJOHRa5AGunXDsOyDvoX/ADPqfgAVkesXM8yXkUNrcPHJEo8kZILvKdgfQ4AXY/z9vWm9+Oj8Iyh1MYUtqUgjAGcgj4r5z5d4dccX4pPNEwjkBadZG8wXDARjbI2GAO/09j2rGj45ysn2DLzmbht1GNfFuHJcKB5ru0OiQADu2gBT7eZQPtXtwjp1b39vqs7otGCMx3EeHU+UkF0IyGULggY79601xxPjsMLxzW9vOSCviIHORsM6V2JOSdwo23rt6W8sSWaanVk1JpdGYt5wQMqT+UqoP61d2uMMp4fp0+wwL09J+LQt/AmQDbeKd4/T2wK4L7l3iqHTPfKm3Z+IqO2wyGk98ZrYdZuaLnxksLVimU1yspwW1fSobuB/iSB97ngXR2xjjH4gNPMR521sq5wM4VSP3OSe9X57UVKeN/TcjBh+F9Ob+5Y/7VbNHnc+Kspx6fSDt641AZrUXHS2GK3klu2acxguVtoo4iwRT5R+n2ziqXqTyd/qtUvbGWSMB8MDIxKsQdJU5yQSMFTn09M01uTOMm8s45XADnKuAQRqU4Pb3749M4qlts9KnF7e2CRRcozSX0rWvDo4uHRqupyMtM6HAUmQ+c/IBXuN6jn7lHhdhasgkkl4gxBQ6yzklsEsg8oU79xk+hJry5g4M3D764iieWCOT+KZo8BvDfP8NWz6MWH3EfbvWzfpLZTRI8c8+sqCJtStqBBOSpGCDqJ/WrucYtSzhPy/dkFn0e4FLZ8PCzHzSOZNGc6AwUBfvtkj0Jrc5pGHka64S4l/1pHb24OS2XyR/KITkMewxk+pz7/vmLmq/wCJxGKyV/BwQWUoJZtIOdSqfICMeVd9xk74rGdXMnqT2fcktuo3UJG1W1o6nJaOWZXGR5SSkeNzk4Bcduw37R0h6dmHTeXafxSMxRsPozvrYHs/oB6fc7WHTfpt+FVJbvS8w3SPOpYicHPsXyBvjAwO+M0yxUWWqEeXX9WAxRRU1ykkUVNFARRU0UBFFTRQEUVNFARRU0UBFFTRQEUVNFAQRWA516YwXiO0GmCdjqLAHQx/vKOxPuP2NMCoq0Jyg8xYPmgHivBG8NlKxOcFGXxIJc+m+2/6GtpyN1D4bAXMluLKWQgSGMO0Z05IOAPIMu22PenBNCrqVdQynuGAIP3Bpf8AMXSKxuGLxa7Zyc5jwVP3Rtv2xXVz67FixY9UQbbhnFoLldUE0cq+6Orfvg7V2UgeIdHuIQMGtpI5MdijtE+33/yau48b49a4UwTkABdwJQcBQTqwe5DHv6/FUfDxfySTGS86rcplpvx8ayyMqBWWMjI0ts2MZxgn37DarLhPVmzMY/EF4ZVUFwY2I9NxpzgEkd8Vj5urt/EB4lqAdRyWikXC52xuMkD7VXXHVaabW5tbI4/nhycAZ3Jf2H/8rbkTcVGS6dNwXfOXHv8AXqpbWSs0aOGYFWDM2GC5H5EGSSx+KaXK/BVs7ZIE9Mk492JJ/wAf6UkbbqXxWVSIUjRVU48G2Y748oXOc7/HbNdF+nHL2VGjS6MWkEBj4KnI/MDpBIJ3G422pOl40tpL3Azuf3tjEBLcLEd1OlS7spHmUKvmzjcexxWJu+pC2tssFmjrHGBGtxcBfKSCy4jXuAmD22BUYr9cM6T3EiRi5ljhIB1eEXd2YggOTsAcMRtkdq3fBOQ7O30nw/GkUY8SbDNt64xpz84zWeaoLDeQKWbke74vOkwmneIrlp7pCmCfSKLA27dsD5pv8ncmW/Do9MQLOfqlfdjnv8KO2w9h3rR4qaysvlNaewwRRU0ViSRRU0UBFFTRQEUVNFARU0UUBFFTRQEUVNFARRU0UBFFTRQEUVNFARRU0UBFFTRQH5ZQe4FfnwV/lX9hXpRQH5VQO2BU1NFARRU0UBFFTRQEUVNFARRU0UBFFTRQEUVNFARU0UUB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ea typeface="MS PGothic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307975" y="838200"/>
            <a:ext cx="8607425" cy="38862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r>
              <a:rPr lang="id-ID" sz="2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Kelebihan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6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Asam amino esential (20 Asam Amino)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6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Vitamin dan mineral (Vit. A, Vit. B, Vit. B6, Vit. B12, Fe, Yodium, Selenium, Zink, Flour)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6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Asam lemak omega 3 (EPA dan DHA)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6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Kandungan proksimat</a:t>
            </a: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2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442913" indent="-2555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id-ID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1873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  <a:p>
            <a:pPr marL="268288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363537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endParaRPr lang="id-ID" sz="20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363537">
              <a:lnSpc>
                <a:spcPct val="90000"/>
              </a:lnSpc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id-ID" sz="2200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228600" y="120650"/>
            <a:ext cx="8253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buClr>
                <a:srgbClr val="4F81BD"/>
              </a:buClr>
              <a:buSzPct val="80000"/>
            </a:pPr>
            <a:r>
              <a:rPr lang="id-ID" altLang="id-ID" sz="3200" b="1">
                <a:solidFill>
                  <a:srgbClr val="C00000"/>
                </a:solidFill>
                <a:ea typeface="MS PGothic" pitchFamily="34" charset="-128"/>
              </a:rPr>
              <a:t>Kandungan Gizi Ikan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9" y="2671157"/>
          <a:ext cx="8077201" cy="205324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98613">
                  <a:extLst>
                    <a:ext uri="{9D8B030D-6E8A-4147-A177-3AD203B41FA5}"/>
                  </a:extLst>
                </a:gridCol>
                <a:gridCol w="841375">
                  <a:extLst>
                    <a:ext uri="{9D8B030D-6E8A-4147-A177-3AD203B41FA5}"/>
                  </a:extLst>
                </a:gridCol>
                <a:gridCol w="1346200">
                  <a:extLst>
                    <a:ext uri="{9D8B030D-6E8A-4147-A177-3AD203B41FA5}"/>
                  </a:extLst>
                </a:gridCol>
                <a:gridCol w="1177925">
                  <a:extLst>
                    <a:ext uri="{9D8B030D-6E8A-4147-A177-3AD203B41FA5}"/>
                  </a:extLst>
                </a:gridCol>
                <a:gridCol w="1682750">
                  <a:extLst>
                    <a:ext uri="{9D8B030D-6E8A-4147-A177-3AD203B41FA5}"/>
                  </a:extLst>
                </a:gridCol>
                <a:gridCol w="1430338">
                  <a:extLst>
                    <a:ext uri="{9D8B030D-6E8A-4147-A177-3AD203B41FA5}"/>
                  </a:extLst>
                </a:gridCol>
              </a:tblGrid>
              <a:tr h="3463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Jenis Ikan</a:t>
                      </a: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Kandungan Gizi per 100 gram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Cambria" pitchFamily="18" charset="0"/>
                        </a:rPr>
                        <a:t>Kalori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Cambria" pitchFamily="18" charset="0"/>
                        </a:rPr>
                        <a:t>Protein (gr)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Cambria" pitchFamily="18" charset="0"/>
                        </a:rPr>
                        <a:t>Lemak (gr)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Cambria" pitchFamily="18" charset="0"/>
                        </a:rPr>
                        <a:t>Kolesterol (mg)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Cambria" pitchFamily="18" charset="0"/>
                        </a:rPr>
                        <a:t>Zat Besi (mg)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4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Ikan Salmon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19,9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3,45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0,77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4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Ikan Tenggiri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21,4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4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Ikan Tongkol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0,7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4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Ikan Kakap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0,7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4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Ikan Kembung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21,4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4175" y="5181600"/>
            <a:ext cx="8455025" cy="10001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defRPr/>
            </a:pPr>
            <a:r>
              <a:rPr lang="id-ID" sz="2400" b="1" dirty="0">
                <a:solidFill>
                  <a:srgbClr val="002060"/>
                </a:solidFill>
                <a:latin typeface="Georgia" pitchFamily="18" charset="0"/>
              </a:rPr>
              <a:t>Kelemahan</a:t>
            </a:r>
          </a:p>
          <a:p>
            <a:pPr marL="531813" indent="-2635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dirty="0">
                <a:solidFill>
                  <a:srgbClr val="002060"/>
                </a:solidFill>
                <a:latin typeface="Georgia" pitchFamily="18" charset="0"/>
              </a:rPr>
              <a:t>Mudah membusuk (Gizi berubah menjadi racun)</a:t>
            </a:r>
          </a:p>
          <a:p>
            <a:pPr marL="531813" indent="-263525">
              <a:lnSpc>
                <a:spcPct val="90000"/>
              </a:lnSpc>
              <a:spcBef>
                <a:spcPts val="25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dirty="0">
                <a:solidFill>
                  <a:srgbClr val="002060"/>
                </a:solidFill>
                <a:latin typeface="Georgia" pitchFamily="18" charset="0"/>
              </a:rPr>
              <a:t>Rawan cemaran mikrobiologi, kimiawi : bakteri, logam berat (Merkuri, dll)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DD2B0-6D62-4811-A345-D87C0E465D88}" type="slidenum">
              <a:rPr lang="en-US" smtClean="0">
                <a:solidFill>
                  <a:srgbClr val="898989"/>
                </a:solidFill>
              </a:rPr>
              <a:pPr/>
              <a:t>6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3126828" y="1294400"/>
            <a:ext cx="58674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Book Antiqua" pitchFamily="18" charset="0"/>
              </a:rPr>
              <a:t>Apa</a:t>
            </a: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> yang paling </a:t>
            </a:r>
            <a:r>
              <a:rPr lang="en-US" sz="4000" dirty="0" err="1">
                <a:solidFill>
                  <a:prstClr val="black"/>
                </a:solidFill>
                <a:latin typeface="Book Antiqua" pitchFamily="18" charset="0"/>
              </a:rPr>
              <a:t>ditakuti</a:t>
            </a: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>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Book Antiqua" pitchFamily="18" charset="0"/>
              </a:rPr>
              <a:t>oleh</a:t>
            </a: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id-ID" sz="4000" dirty="0" smtClean="0">
                <a:solidFill>
                  <a:prstClr val="black"/>
                </a:solidFill>
                <a:latin typeface="Book Antiqua" pitchFamily="18" charset="0"/>
              </a:rPr>
              <a:t>industri</a:t>
            </a:r>
            <a:r>
              <a:rPr lang="en-US" sz="40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Book Antiqua" pitchFamily="18" charset="0"/>
              </a:rPr>
              <a:t>pangan</a:t>
            </a: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> ?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76200" y="3362325"/>
            <a:ext cx="8915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Suatu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wabah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keracunan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atau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penyakit</a:t>
            </a:r>
            <a:r>
              <a:rPr lang="id-ID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d-ID" sz="2800" b="1" dirty="0" smtClean="0">
                <a:solidFill>
                  <a:schemeClr val="tx1"/>
                </a:solidFill>
                <a:latin typeface="Cambria" pitchFamily="18" charset="0"/>
              </a:rPr>
              <a:t>akibat </a:t>
            </a:r>
            <a:r>
              <a:rPr lang="id-ID" sz="2800" b="1" dirty="0">
                <a:solidFill>
                  <a:schemeClr val="tx1"/>
                </a:solidFill>
                <a:latin typeface="Cambria" pitchFamily="18" charset="0"/>
              </a:rPr>
              <a:t>terkontaminasinya bahan pangan</a:t>
            </a:r>
            <a:endParaRPr lang="en-US" sz="28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chemeClr val="tx1"/>
                </a:solidFill>
                <a:latin typeface="Cambria" pitchFamily="18" charset="0"/>
              </a:rPr>
              <a:t>d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</a:rPr>
              <a:t>imana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produk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dari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</a:rPr>
              <a:t>perusahaannya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</a:rPr>
              <a:t>sebagai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penyebab</a:t>
            </a:r>
            <a:endParaRPr lang="en-US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034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nimBg="1" autoUpdateAnimBg="0"/>
      <p:bldP spid="4608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746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id-ID" sz="2600" b="1" dirty="0" smtClean="0">
                <a:latin typeface="Cambria" pitchFamily="18" charset="0"/>
              </a:rPr>
              <a:t>II. SISTEM JAMINAN MUTU DAN KEAMANAN HASIL PERIKANAN </a:t>
            </a:r>
            <a:endParaRPr lang="id-ID" sz="2600" b="1" dirty="0">
              <a:latin typeface="Cambr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3886200"/>
            <a:ext cx="7086600" cy="2667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d-ID" sz="2400" b="1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  <a:cs typeface="ＭＳ Ｐゴシック" charset="-128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eranan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dan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tanggung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jawab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lang="id-ID" sz="2400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  <a:cs typeface="ＭＳ Ｐゴシック" charset="-128"/>
              </a:rPr>
              <a:t>P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emerintah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fasilitator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pembimbing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pengawas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rodusen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hasil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perikanan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pelaku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utama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produsen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baku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pelaku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usaha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, distributor,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pengecer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maupun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jasa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boga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)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K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ＭＳ Ｐゴシック" charset="-128"/>
              </a:rPr>
              <a:t>onsumen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8763000" cy="18288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id-ID" sz="2400" dirty="0" smtClean="0">
                <a:solidFill>
                  <a:srgbClr val="002060"/>
                </a:solidFill>
                <a:latin typeface="Cambria" pitchFamily="18" charset="0"/>
              </a:rPr>
              <a:t>adalah upaya </a:t>
            </a:r>
            <a:r>
              <a:rPr lang="id-ID" sz="2400" b="1" dirty="0" smtClean="0">
                <a:solidFill>
                  <a:srgbClr val="002060"/>
                </a:solidFill>
                <a:latin typeface="Cambria" pitchFamily="18" charset="0"/>
              </a:rPr>
              <a:t>pencegahan dan pengendalian </a:t>
            </a:r>
            <a:r>
              <a:rPr lang="id-ID" sz="2400" dirty="0" smtClean="0">
                <a:solidFill>
                  <a:srgbClr val="002060"/>
                </a:solidFill>
                <a:latin typeface="Cambria" pitchFamily="18" charset="0"/>
              </a:rPr>
              <a:t>yang harus diperhatikan dan dilakukan sejak </a:t>
            </a:r>
            <a:r>
              <a:rPr lang="id-ID" sz="2400" b="1" dirty="0" smtClean="0">
                <a:solidFill>
                  <a:srgbClr val="002060"/>
                </a:solidFill>
                <a:latin typeface="Cambria" pitchFamily="18" charset="0"/>
              </a:rPr>
              <a:t>praproduksi </a:t>
            </a:r>
            <a:r>
              <a:rPr lang="id-ID" sz="2400" dirty="0" smtClean="0">
                <a:solidFill>
                  <a:srgbClr val="002060"/>
                </a:solidFill>
                <a:latin typeface="Cambria" pitchFamily="18" charset="0"/>
              </a:rPr>
              <a:t>sampai dengan </a:t>
            </a:r>
            <a:r>
              <a:rPr lang="id-ID" sz="2400" b="1" dirty="0" smtClean="0">
                <a:solidFill>
                  <a:srgbClr val="002060"/>
                </a:solidFill>
                <a:latin typeface="Cambria" pitchFamily="18" charset="0"/>
              </a:rPr>
              <a:t>pendistribusian</a:t>
            </a:r>
            <a:r>
              <a:rPr lang="id-ID" sz="2400" dirty="0" smtClean="0">
                <a:solidFill>
                  <a:srgbClr val="002060"/>
                </a:solidFill>
                <a:latin typeface="Cambria" pitchFamily="18" charset="0"/>
              </a:rPr>
              <a:t> untuk menghasilkan </a:t>
            </a:r>
            <a:r>
              <a:rPr lang="id-ID" sz="2400" b="1" dirty="0" smtClean="0">
                <a:solidFill>
                  <a:srgbClr val="002060"/>
                </a:solidFill>
                <a:latin typeface="Cambria" pitchFamily="18" charset="0"/>
              </a:rPr>
              <a:t>Hasil Perikanan yang bermutu dan aman bagi kesehatan manusia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667000" y="3200400"/>
            <a:ext cx="4114800" cy="533400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066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762000" y="2819400"/>
            <a:ext cx="33845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defRPr/>
            </a:pPr>
            <a:r>
              <a:rPr lang="en-US" smtClean="0">
                <a:solidFill>
                  <a:srgbClr val="006699"/>
                </a:solidFill>
                <a:cs typeface="+mn-cs"/>
              </a:rPr>
              <a:t>..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200400" y="533400"/>
            <a:ext cx="5105400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Font typeface="Wingdings" pitchFamily="2" charset="2"/>
              <a:buChar char="q"/>
              <a:defRPr/>
            </a:pP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Sistem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Jaminan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Mutu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Keamanan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Hasil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Perikanan</a:t>
            </a:r>
            <a:endParaRPr lang="en-US" sz="2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2286000" cy="5238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TUJUAN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81000" y="1981200"/>
            <a:ext cx="8077200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menjamin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efektifitas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efisiensi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pelaksanaan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tugas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pengendalian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dari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hulu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ke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hilir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memberikan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jaminan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mutu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keamanan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hasil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perikanan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tujuan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konsumsi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.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Jaminan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diberikan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oleh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pemerintah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/</a:t>
            </a:r>
            <a:r>
              <a:rPr lang="id-ID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Otoritas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Kompeten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terhadap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pelaku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+mn-cs"/>
              </a:rPr>
              <a:t>usaha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+mn-cs"/>
              </a:rPr>
              <a:t>berupa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cs typeface="+mn-cs"/>
              </a:rPr>
              <a:t>sertifikat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 (CPIB, CBIB, HACCP (</a:t>
            </a:r>
            <a:r>
              <a:rPr lang="en-US" sz="2800" b="1" dirty="0" err="1" smtClean="0">
                <a:solidFill>
                  <a:srgbClr val="000000"/>
                </a:solidFill>
                <a:cs typeface="+mn-cs"/>
              </a:rPr>
              <a:t>sistem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) </a:t>
            </a:r>
            <a:r>
              <a:rPr lang="en-US" sz="2800" b="1" dirty="0" err="1" smtClean="0">
                <a:solidFill>
                  <a:srgbClr val="000000"/>
                </a:solidFill>
                <a:cs typeface="+mn-cs"/>
              </a:rPr>
              <a:t>dan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 HC (</a:t>
            </a:r>
            <a:r>
              <a:rPr lang="en-US" sz="2800" b="1" dirty="0" err="1" smtClean="0">
                <a:solidFill>
                  <a:srgbClr val="000000"/>
                </a:solidFill>
                <a:cs typeface="+mn-cs"/>
              </a:rPr>
              <a:t>Produk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))</a:t>
            </a:r>
          </a:p>
        </p:txBody>
      </p:sp>
      <p:sp>
        <p:nvSpPr>
          <p:cNvPr id="14342" name="Right Arrow 6"/>
          <p:cNvSpPr>
            <a:spLocks noChangeArrowheads="1"/>
          </p:cNvSpPr>
          <p:nvPr/>
        </p:nvSpPr>
        <p:spPr bwMode="auto">
          <a:xfrm>
            <a:off x="2362200" y="396875"/>
            <a:ext cx="6096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669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4343" name="Curved Left Arrow 7"/>
          <p:cNvSpPr>
            <a:spLocks noChangeArrowheads="1"/>
          </p:cNvSpPr>
          <p:nvPr/>
        </p:nvSpPr>
        <p:spPr bwMode="auto">
          <a:xfrm rot="433098">
            <a:off x="7939088" y="863601"/>
            <a:ext cx="990600" cy="1730375"/>
          </a:xfrm>
          <a:prstGeom prst="curvedLeftArrow">
            <a:avLst>
              <a:gd name="adj1" fmla="val 25005"/>
              <a:gd name="adj2" fmla="val 54118"/>
              <a:gd name="adj3" fmla="val 302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6699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5698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Pentingnya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d-ID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 Jaminan Mutu dan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Sertifikasi</a:t>
            </a:r>
            <a:r>
              <a:rPr lang="id-ID" sz="2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bagi negara importir</a:t>
            </a:r>
            <a:endParaRPr lang="en-US" sz="2800" b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04213" cy="2971800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spcBef>
                <a:spcPts val="800"/>
              </a:spcBef>
              <a:buFont typeface="Symbol" pitchFamily="18" charset="2"/>
              <a:buChar char="·"/>
              <a:defRPr/>
            </a:pP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Sebagai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jaminan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m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utu dan 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k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eamanan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kepada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konsumen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 (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negara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importir)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  <a:defRPr/>
            </a:pP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Persyaratan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pemasukan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barang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ke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negara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latin typeface="Book Antiqua" pitchFamily="18" charset="0"/>
                <a:ea typeface="ＭＳ Ｐゴシック" pitchFamily="34" charset="-128"/>
              </a:rPr>
              <a:t>penerima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(</a:t>
            </a:r>
            <a:r>
              <a:rPr lang="en-US" sz="2800" b="1" i="1" dirty="0">
                <a:latin typeface="Book Antiqua" pitchFamily="18" charset="0"/>
                <a:ea typeface="ＭＳ Ｐゴシック" pitchFamily="34" charset="-128"/>
              </a:rPr>
              <a:t>importing country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  <a:defRPr/>
            </a:pPr>
            <a:r>
              <a:rPr lang="id-ID" sz="2800" b="1" i="1" dirty="0">
                <a:latin typeface="Book Antiqua" pitchFamily="18" charset="0"/>
                <a:ea typeface="ＭＳ Ｐゴシック" pitchFamily="34" charset="-128"/>
              </a:rPr>
              <a:t>In Process Inspection 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(IPI)</a:t>
            </a:r>
            <a:r>
              <a:rPr lang="en-US" sz="2800" b="1" dirty="0">
                <a:latin typeface="Book Antiqua" pitchFamily="18" charset="0"/>
                <a:ea typeface="ＭＳ Ｐゴシック" pitchFamily="34" charset="-128"/>
              </a:rPr>
              <a:t> di </a:t>
            </a:r>
            <a:r>
              <a:rPr lang="en-US" sz="2800" b="1" i="1" dirty="0">
                <a:latin typeface="Book Antiqua" pitchFamily="18" charset="0"/>
                <a:ea typeface="ＭＳ Ｐゴシック" pitchFamily="34" charset="-128"/>
              </a:rPr>
              <a:t>Port Entry</a:t>
            </a:r>
            <a:r>
              <a:rPr lang="id-ID" sz="2800" b="1" i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id-ID" sz="2800" b="1" dirty="0">
                <a:latin typeface="Book Antiqua" pitchFamily="18" charset="0"/>
                <a:ea typeface="ＭＳ Ｐゴシック" pitchFamily="34" charset="-128"/>
              </a:rPr>
              <a:t>(Traceability)</a:t>
            </a:r>
            <a:endParaRPr lang="id-ID" sz="2800" b="1" i="1" dirty="0">
              <a:latin typeface="Book Antiqua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2800" b="1" i="1" dirty="0">
              <a:latin typeface="Book Antiqua" pitchFamily="18" charset="0"/>
              <a:ea typeface="ＭＳ Ｐゴシック" pitchFamily="34" charset="-128"/>
            </a:endParaRPr>
          </a:p>
          <a:p>
            <a:pPr algn="just" eaLnBrk="1" hangingPunct="1">
              <a:spcBef>
                <a:spcPts val="600"/>
              </a:spcBef>
              <a:buFont typeface="Symbol" pitchFamily="18" charset="2"/>
              <a:buChar char="·"/>
              <a:defRPr/>
            </a:pPr>
            <a:endParaRPr lang="en-US" sz="2400" b="1" dirty="0"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5257800"/>
            <a:ext cx="3657600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b="1" dirty="0">
                <a:solidFill>
                  <a:srgbClr val="FFFF00"/>
                </a:solidFill>
              </a:rPr>
              <a:t>PERLU SISTEM</a:t>
            </a:r>
          </a:p>
        </p:txBody>
      </p:sp>
      <p:sp>
        <p:nvSpPr>
          <p:cNvPr id="8" name="Down Arrow 7"/>
          <p:cNvSpPr/>
          <p:nvPr/>
        </p:nvSpPr>
        <p:spPr>
          <a:xfrm>
            <a:off x="6172200" y="4648200"/>
            <a:ext cx="16002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14905</TotalTime>
  <Words>2619</Words>
  <Application>Microsoft Office PowerPoint</Application>
  <PresentationFormat>On-screen Show (4:3)</PresentationFormat>
  <Paragraphs>998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2_Introducing PowerPoint 2011</vt:lpstr>
      <vt:lpstr>1_Office Theme</vt:lpstr>
      <vt:lpstr>KEBIJAKAN SERTIFIKASI  PENANGANAN IKAN YANG BAIK (CPIB) DI SUPLIER  Pangkalan Bun, 10 Mei 2017</vt:lpstr>
      <vt:lpstr>RUANG LINGKUP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DASAR HUKUM</vt:lpstr>
      <vt:lpstr>PowerPoint Presentation</vt:lpstr>
      <vt:lpstr>PowerPoint Presentation</vt:lpstr>
      <vt:lpstr>D. Faktor yang dievaluasi dalam Inspeksi</vt:lpstr>
      <vt:lpstr>PowerPoint Presentation</vt:lpstr>
      <vt:lpstr>F. Sertifikat CPIB</vt:lpstr>
      <vt:lpstr>PowerPoint Presentation</vt:lpstr>
      <vt:lpstr>PowerPoint Presentation</vt:lpstr>
      <vt:lpstr>PowerPoint Presentation</vt:lpstr>
      <vt:lpstr>PowerPoint Presentation</vt:lpstr>
      <vt:lpstr> V. TEMUAN HASIL AUDIT/INSPEKSI  </vt:lpstr>
      <vt:lpstr>PowerPoint Presentation</vt:lpstr>
      <vt:lpstr>PowerPoint Presentation</vt:lpstr>
      <vt:lpstr>Penolakan Produk Perikanan di AMERIKA (SALMONELLA)</vt:lpstr>
      <vt:lpstr>PowerPoint Presentation</vt:lpstr>
      <vt:lpstr>PowerPoint Presentation</vt:lpstr>
      <vt:lpstr>PowerPoint Presentation</vt:lpstr>
      <vt:lpstr>PowerPoint Presentation</vt:lpstr>
      <vt:lpstr>VI. TINDAK LANJUT OLEH OTORITAS KOMPETEN </vt:lpstr>
      <vt:lpstr>PowerPoint Presentation</vt:lpstr>
      <vt:lpstr>TUGAS UPT KIPM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459</cp:revision>
  <dcterms:created xsi:type="dcterms:W3CDTF">2012-03-15T02:49:10Z</dcterms:created>
  <dcterms:modified xsi:type="dcterms:W3CDTF">2017-05-15T02:34:08Z</dcterms:modified>
</cp:coreProperties>
</file>