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58" r:id="rId3"/>
    <p:sldId id="259" r:id="rId4"/>
    <p:sldId id="280" r:id="rId5"/>
    <p:sldId id="278" r:id="rId6"/>
    <p:sldId id="276" r:id="rId7"/>
    <p:sldId id="282" r:id="rId8"/>
    <p:sldId id="297" r:id="rId9"/>
    <p:sldId id="299" r:id="rId10"/>
    <p:sldId id="287" r:id="rId11"/>
    <p:sldId id="262" r:id="rId12"/>
    <p:sldId id="284" r:id="rId13"/>
    <p:sldId id="301" r:id="rId14"/>
    <p:sldId id="295" r:id="rId15"/>
  </p:sldIdLst>
  <p:sldSz cx="9144000" cy="6858000" type="screen4x3"/>
  <p:notesSz cx="6858000" cy="9945688"/>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d-ID"/>
  <c:roundedCorners val="0"/>
  <mc:AlternateContent xmlns:mc="http://schemas.openxmlformats.org/markup-compatibility/2006">
    <mc:Choice xmlns:c14="http://schemas.microsoft.com/office/drawing/2007/8/2/chart" Requires="c14">
      <c14:style val="135"/>
    </mc:Choice>
    <mc:Fallback>
      <c:style val="35"/>
    </mc:Fallback>
  </mc:AlternateContent>
  <c:chart>
    <c:autoTitleDeleted val="1"/>
    <c:view3D>
      <c:rotX val="15"/>
      <c:rotY val="20"/>
      <c:depthPercent val="100"/>
      <c:rAngAx val="1"/>
    </c:view3D>
    <c:floor>
      <c:thickness val="0"/>
    </c:floor>
    <c:sideWall>
      <c:thickness val="0"/>
    </c:sideWall>
    <c:backWall>
      <c:thickness val="0"/>
      <c:spPr>
        <a:noFill/>
      </c:spPr>
    </c:backWall>
    <c:plotArea>
      <c:layout/>
      <c:bar3DChart>
        <c:barDir val="col"/>
        <c:grouping val="clustered"/>
        <c:varyColors val="0"/>
        <c:ser>
          <c:idx val="0"/>
          <c:order val="0"/>
          <c:tx>
            <c:strRef>
              <c:f>Sheet1!$B$1</c:f>
              <c:strCache>
                <c:ptCount val="1"/>
                <c:pt idx="0">
                  <c:v>Perikanan Budidaya</c:v>
                </c:pt>
              </c:strCache>
            </c:strRef>
          </c:tx>
          <c:spPr>
            <a:solidFill>
              <a:srgbClr val="0070C0"/>
            </a:solidFill>
          </c:spPr>
          <c:invertIfNegative val="0"/>
          <c:cat>
            <c:numRef>
              <c:f>Sheet1!$A$2:$A$5</c:f>
              <c:numCache>
                <c:formatCode>General</c:formatCode>
                <c:ptCount val="4"/>
                <c:pt idx="0">
                  <c:v>2016</c:v>
                </c:pt>
                <c:pt idx="1">
                  <c:v>2017</c:v>
                </c:pt>
                <c:pt idx="2">
                  <c:v>2018</c:v>
                </c:pt>
                <c:pt idx="3">
                  <c:v>2019</c:v>
                </c:pt>
              </c:numCache>
            </c:numRef>
          </c:cat>
          <c:val>
            <c:numRef>
              <c:f>Sheet1!$B$2:$B$5</c:f>
              <c:numCache>
                <c:formatCode>#,##0</c:formatCode>
                <c:ptCount val="4"/>
                <c:pt idx="0">
                  <c:v>77724540</c:v>
                </c:pt>
                <c:pt idx="1">
                  <c:v>94346271</c:v>
                </c:pt>
                <c:pt idx="2">
                  <c:v>98151738</c:v>
                </c:pt>
                <c:pt idx="3">
                  <c:v>100605530</c:v>
                </c:pt>
              </c:numCache>
            </c:numRef>
          </c:val>
        </c:ser>
        <c:dLbls>
          <c:showLegendKey val="0"/>
          <c:showVal val="0"/>
          <c:showCatName val="0"/>
          <c:showSerName val="0"/>
          <c:showPercent val="0"/>
          <c:showBubbleSize val="0"/>
        </c:dLbls>
        <c:gapWidth val="150"/>
        <c:shape val="box"/>
        <c:axId val="122362112"/>
        <c:axId val="122475648"/>
        <c:axId val="0"/>
      </c:bar3DChart>
      <c:catAx>
        <c:axId val="122362112"/>
        <c:scaling>
          <c:orientation val="minMax"/>
        </c:scaling>
        <c:delete val="0"/>
        <c:axPos val="b"/>
        <c:numFmt formatCode="General" sourceLinked="1"/>
        <c:majorTickMark val="out"/>
        <c:minorTickMark val="none"/>
        <c:tickLblPos val="nextTo"/>
        <c:txPr>
          <a:bodyPr/>
          <a:lstStyle/>
          <a:p>
            <a:pPr>
              <a:defRPr sz="1000"/>
            </a:pPr>
            <a:endParaRPr lang="id-ID"/>
          </a:p>
        </c:txPr>
        <c:crossAx val="122475648"/>
        <c:crosses val="autoZero"/>
        <c:auto val="1"/>
        <c:lblAlgn val="ctr"/>
        <c:lblOffset val="100"/>
        <c:noMultiLvlLbl val="0"/>
      </c:catAx>
      <c:valAx>
        <c:axId val="122475648"/>
        <c:scaling>
          <c:orientation val="minMax"/>
          <c:min val="40000000"/>
        </c:scaling>
        <c:delete val="0"/>
        <c:axPos val="l"/>
        <c:majorGridlines/>
        <c:title>
          <c:tx>
            <c:rich>
              <a:bodyPr/>
              <a:lstStyle/>
              <a:p>
                <a:pPr>
                  <a:defRPr sz="900" b="1" i="0" u="none" strike="noStrike" baseline="0">
                    <a:solidFill>
                      <a:srgbClr val="000000"/>
                    </a:solidFill>
                    <a:latin typeface="Calibri"/>
                    <a:ea typeface="Calibri"/>
                    <a:cs typeface="Calibri"/>
                  </a:defRPr>
                </a:pPr>
                <a:r>
                  <a:rPr lang="id-ID" sz="900"/>
                  <a:t>Produksi (kg)</a:t>
                </a:r>
              </a:p>
            </c:rich>
          </c:tx>
          <c:layout/>
          <c:overlay val="0"/>
        </c:title>
        <c:numFmt formatCode="#,##0" sourceLinked="1"/>
        <c:majorTickMark val="out"/>
        <c:minorTickMark val="none"/>
        <c:tickLblPos val="nextTo"/>
        <c:txPr>
          <a:bodyPr/>
          <a:lstStyle/>
          <a:p>
            <a:pPr>
              <a:defRPr sz="1000" baseline="0"/>
            </a:pPr>
            <a:endParaRPr lang="id-ID"/>
          </a:p>
        </c:txPr>
        <c:crossAx val="122362112"/>
        <c:crosses val="autoZero"/>
        <c:crossBetween val="between"/>
        <c:majorUnit val="20000000"/>
      </c:valAx>
      <c:spPr>
        <a:noFill/>
        <a:ln w="25382">
          <a:noFill/>
        </a:ln>
      </c:spPr>
    </c:plotArea>
    <c:plotVisOnly val="1"/>
    <c:dispBlanksAs val="gap"/>
    <c:showDLblsOverMax val="0"/>
  </c:chart>
  <c:spPr>
    <a:noFill/>
  </c:spPr>
  <c:txPr>
    <a:bodyPr/>
    <a:lstStyle/>
    <a:p>
      <a:pPr>
        <a:defRPr sz="1782"/>
      </a:pPr>
      <a:endParaRPr lang="id-ID"/>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d-ID"/>
  <c:roundedCorners val="0"/>
  <mc:AlternateContent xmlns:mc="http://schemas.openxmlformats.org/markup-compatibility/2006">
    <mc:Choice xmlns:c14="http://schemas.microsoft.com/office/drawing/2007/8/2/chart" Requires="c14">
      <c14:style val="135"/>
    </mc:Choice>
    <mc:Fallback>
      <c:style val="35"/>
    </mc:Fallback>
  </mc:AlternateContent>
  <c:chart>
    <c:autoTitleDeleted val="1"/>
    <c:view3D>
      <c:rotX val="15"/>
      <c:rotY val="20"/>
      <c:depthPercent val="100"/>
      <c:rAngAx val="1"/>
    </c:view3D>
    <c:floor>
      <c:thickness val="0"/>
    </c:floor>
    <c:sideWall>
      <c:thickness val="0"/>
    </c:sideWall>
    <c:backWall>
      <c:thickness val="0"/>
      <c:spPr>
        <a:noFill/>
      </c:spPr>
    </c:backWall>
    <c:plotArea>
      <c:layout/>
      <c:bar3DChart>
        <c:barDir val="col"/>
        <c:grouping val="clustered"/>
        <c:varyColors val="0"/>
        <c:ser>
          <c:idx val="0"/>
          <c:order val="0"/>
          <c:tx>
            <c:strRef>
              <c:f>Sheet1!$B$1</c:f>
              <c:strCache>
                <c:ptCount val="1"/>
                <c:pt idx="0">
                  <c:v>Perikanan Tangkap</c:v>
                </c:pt>
              </c:strCache>
            </c:strRef>
          </c:tx>
          <c:spPr>
            <a:solidFill>
              <a:srgbClr val="0070C0"/>
            </a:solidFill>
          </c:spPr>
          <c:invertIfNegative val="0"/>
          <c:cat>
            <c:numRef>
              <c:f>Sheet1!$A$2:$A$5</c:f>
              <c:numCache>
                <c:formatCode>General</c:formatCode>
                <c:ptCount val="4"/>
                <c:pt idx="0">
                  <c:v>2016</c:v>
                </c:pt>
                <c:pt idx="1">
                  <c:v>2017</c:v>
                </c:pt>
                <c:pt idx="2">
                  <c:v>2018</c:v>
                </c:pt>
                <c:pt idx="3">
                  <c:v>2019</c:v>
                </c:pt>
              </c:numCache>
            </c:numRef>
          </c:cat>
          <c:val>
            <c:numRef>
              <c:f>Sheet1!$B$2:$B$5</c:f>
              <c:numCache>
                <c:formatCode>#,##0</c:formatCode>
                <c:ptCount val="4"/>
                <c:pt idx="0">
                  <c:v>151276500</c:v>
                </c:pt>
                <c:pt idx="1">
                  <c:v>113823136</c:v>
                </c:pt>
                <c:pt idx="2">
                  <c:v>132687784</c:v>
                </c:pt>
                <c:pt idx="3">
                  <c:v>134678100</c:v>
                </c:pt>
              </c:numCache>
            </c:numRef>
          </c:val>
        </c:ser>
        <c:dLbls>
          <c:showLegendKey val="0"/>
          <c:showVal val="0"/>
          <c:showCatName val="0"/>
          <c:showSerName val="0"/>
          <c:showPercent val="0"/>
          <c:showBubbleSize val="0"/>
        </c:dLbls>
        <c:gapWidth val="150"/>
        <c:shape val="box"/>
        <c:axId val="208312576"/>
        <c:axId val="209031936"/>
        <c:axId val="0"/>
      </c:bar3DChart>
      <c:catAx>
        <c:axId val="208312576"/>
        <c:scaling>
          <c:orientation val="minMax"/>
        </c:scaling>
        <c:delete val="0"/>
        <c:axPos val="b"/>
        <c:numFmt formatCode="General" sourceLinked="1"/>
        <c:majorTickMark val="out"/>
        <c:minorTickMark val="none"/>
        <c:tickLblPos val="nextTo"/>
        <c:txPr>
          <a:bodyPr/>
          <a:lstStyle/>
          <a:p>
            <a:pPr>
              <a:defRPr sz="1000"/>
            </a:pPr>
            <a:endParaRPr lang="id-ID"/>
          </a:p>
        </c:txPr>
        <c:crossAx val="209031936"/>
        <c:crosses val="autoZero"/>
        <c:auto val="1"/>
        <c:lblAlgn val="ctr"/>
        <c:lblOffset val="100"/>
        <c:noMultiLvlLbl val="0"/>
      </c:catAx>
      <c:valAx>
        <c:axId val="209031936"/>
        <c:scaling>
          <c:orientation val="minMax"/>
          <c:min val="40000000"/>
        </c:scaling>
        <c:delete val="0"/>
        <c:axPos val="l"/>
        <c:majorGridlines/>
        <c:title>
          <c:tx>
            <c:rich>
              <a:bodyPr/>
              <a:lstStyle/>
              <a:p>
                <a:pPr>
                  <a:defRPr sz="900" b="1" i="0" u="none" strike="noStrike" baseline="0">
                    <a:solidFill>
                      <a:srgbClr val="000000"/>
                    </a:solidFill>
                    <a:latin typeface="Calibri"/>
                    <a:ea typeface="Calibri"/>
                    <a:cs typeface="Calibri"/>
                  </a:defRPr>
                </a:pPr>
                <a:r>
                  <a:rPr lang="id-ID" sz="900"/>
                  <a:t>Produksi (kg)</a:t>
                </a:r>
              </a:p>
            </c:rich>
          </c:tx>
          <c:layout/>
          <c:overlay val="0"/>
        </c:title>
        <c:numFmt formatCode="#,##0" sourceLinked="1"/>
        <c:majorTickMark val="out"/>
        <c:minorTickMark val="none"/>
        <c:tickLblPos val="nextTo"/>
        <c:txPr>
          <a:bodyPr/>
          <a:lstStyle/>
          <a:p>
            <a:pPr>
              <a:defRPr sz="1000" baseline="0"/>
            </a:pPr>
            <a:endParaRPr lang="id-ID"/>
          </a:p>
        </c:txPr>
        <c:crossAx val="208312576"/>
        <c:crosses val="autoZero"/>
        <c:crossBetween val="between"/>
        <c:majorUnit val="20000000"/>
      </c:valAx>
      <c:spPr>
        <a:noFill/>
        <a:ln w="25382">
          <a:noFill/>
        </a:ln>
      </c:spPr>
    </c:plotArea>
    <c:plotVisOnly val="1"/>
    <c:dispBlanksAs val="gap"/>
    <c:showDLblsOverMax val="0"/>
  </c:chart>
  <c:spPr>
    <a:noFill/>
  </c:spPr>
  <c:txPr>
    <a:bodyPr/>
    <a:lstStyle/>
    <a:p>
      <a:pPr>
        <a:defRPr sz="1782"/>
      </a:pPr>
      <a:endParaRPr lang="id-ID"/>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F39DC5-22D4-4185-AF18-2FD96349417B}" type="doc">
      <dgm:prSet loTypeId="urn:microsoft.com/office/officeart/2008/layout/PictureStrips" loCatId="picture" qsTypeId="urn:microsoft.com/office/officeart/2005/8/quickstyle/simple2" qsCatId="simple" csTypeId="urn:microsoft.com/office/officeart/2005/8/colors/accent5_1" csCatId="accent5" phldr="1"/>
      <dgm:spPr/>
      <dgm:t>
        <a:bodyPr/>
        <a:lstStyle/>
        <a:p>
          <a:endParaRPr lang="en-ID"/>
        </a:p>
      </dgm:t>
    </dgm:pt>
    <dgm:pt modelId="{A6BABAD9-314D-4ED3-AB91-B84AEF00CAF2}">
      <dgm:prSet phldrT="[Text]" custT="1"/>
      <dgm:spPr/>
      <dgm:t>
        <a:bodyPr/>
        <a:lstStyle/>
        <a:p>
          <a:r>
            <a:rPr lang="en-US" sz="1800" b="1" dirty="0" err="1" smtClean="0"/>
            <a:t>Arah</a:t>
          </a:r>
          <a:r>
            <a:rPr lang="en-US" sz="1800" b="1" dirty="0" smtClean="0"/>
            <a:t> Pembangunan </a:t>
          </a:r>
          <a:r>
            <a:rPr lang="en-US" sz="1800" b="1" dirty="0" err="1" smtClean="0"/>
            <a:t>Kelautan</a:t>
          </a:r>
          <a:r>
            <a:rPr lang="en-US" sz="1800" b="1" dirty="0" smtClean="0"/>
            <a:t> </a:t>
          </a:r>
          <a:r>
            <a:rPr lang="en-US" sz="1800" b="1" dirty="0" err="1" smtClean="0"/>
            <a:t>dan</a:t>
          </a:r>
          <a:r>
            <a:rPr lang="en-US" sz="1800" b="1" dirty="0" smtClean="0"/>
            <a:t> </a:t>
          </a:r>
          <a:r>
            <a:rPr lang="en-US" sz="1800" b="1" dirty="0" err="1" smtClean="0"/>
            <a:t>Perikanan</a:t>
          </a:r>
          <a:endParaRPr lang="en-ID" sz="3600" b="1" dirty="0"/>
        </a:p>
      </dgm:t>
    </dgm:pt>
    <dgm:pt modelId="{C276F2BA-4C81-4A82-A85C-E635CB9B77D7}" type="parTrans" cxnId="{EF61B54A-8708-4D90-A2EA-370B2E9CAC58}">
      <dgm:prSet/>
      <dgm:spPr/>
      <dgm:t>
        <a:bodyPr/>
        <a:lstStyle/>
        <a:p>
          <a:endParaRPr lang="en-ID"/>
        </a:p>
      </dgm:t>
    </dgm:pt>
    <dgm:pt modelId="{2B1CA078-984E-4E26-82D6-F139289B93DE}" type="sibTrans" cxnId="{EF61B54A-8708-4D90-A2EA-370B2E9CAC58}">
      <dgm:prSet/>
      <dgm:spPr/>
      <dgm:t>
        <a:bodyPr/>
        <a:lstStyle/>
        <a:p>
          <a:endParaRPr lang="en-ID"/>
        </a:p>
      </dgm:t>
    </dgm:pt>
    <dgm:pt modelId="{A6C795FC-6B36-4305-BABA-FEAECE1A71BB}">
      <dgm:prSet phldrT="[Text]" custT="1"/>
      <dgm:spPr/>
      <dgm:t>
        <a:bodyPr/>
        <a:lstStyle/>
        <a:p>
          <a:r>
            <a:rPr lang="id-ID" sz="1400" dirty="0" smtClean="0"/>
            <a:t>Pemanfaatan Sumber Daya Kelautan dan Perikanan Secara Optimal</a:t>
          </a:r>
          <a:endParaRPr lang="en-ID" sz="1400" dirty="0"/>
        </a:p>
      </dgm:t>
    </dgm:pt>
    <dgm:pt modelId="{2F794F14-7DA6-4B01-8001-632A7E8FDFD2}" type="parTrans" cxnId="{159A8456-81DD-424B-9F22-AC76763C87F6}">
      <dgm:prSet/>
      <dgm:spPr/>
      <dgm:t>
        <a:bodyPr/>
        <a:lstStyle/>
        <a:p>
          <a:endParaRPr lang="en-ID"/>
        </a:p>
      </dgm:t>
    </dgm:pt>
    <dgm:pt modelId="{D09367BE-A71B-4386-98A7-C919E4FA7063}" type="sibTrans" cxnId="{159A8456-81DD-424B-9F22-AC76763C87F6}">
      <dgm:prSet/>
      <dgm:spPr/>
      <dgm:t>
        <a:bodyPr/>
        <a:lstStyle/>
        <a:p>
          <a:endParaRPr lang="en-ID"/>
        </a:p>
      </dgm:t>
    </dgm:pt>
    <dgm:pt modelId="{9B0480EA-EF19-41CF-A6F8-C3EF1C818EA7}">
      <dgm:prSet phldrT="[Text]" custT="1"/>
      <dgm:spPr/>
      <dgm:t>
        <a:bodyPr/>
        <a:lstStyle/>
        <a:p>
          <a:r>
            <a:rPr lang="id-ID" sz="1400" dirty="0" smtClean="0"/>
            <a:t>Peningkatan Nilai Tambah dan Daya Saing Secara Optimal</a:t>
          </a:r>
          <a:endParaRPr lang="en-ID" sz="1400" dirty="0"/>
        </a:p>
      </dgm:t>
    </dgm:pt>
    <dgm:pt modelId="{3271C434-68CD-4FF1-AC62-0310F680C953}" type="parTrans" cxnId="{66F9DDC8-B022-48B0-8284-91DCF62E7125}">
      <dgm:prSet/>
      <dgm:spPr/>
      <dgm:t>
        <a:bodyPr/>
        <a:lstStyle/>
        <a:p>
          <a:endParaRPr lang="en-ID"/>
        </a:p>
      </dgm:t>
    </dgm:pt>
    <dgm:pt modelId="{DD5CF331-65ED-4C6D-92A3-42E8365FDAC8}" type="sibTrans" cxnId="{66F9DDC8-B022-48B0-8284-91DCF62E7125}">
      <dgm:prSet/>
      <dgm:spPr/>
      <dgm:t>
        <a:bodyPr/>
        <a:lstStyle/>
        <a:p>
          <a:endParaRPr lang="en-ID"/>
        </a:p>
      </dgm:t>
    </dgm:pt>
    <dgm:pt modelId="{DD6DAA64-F5E9-45DD-A699-F6D8ABDF7D98}">
      <dgm:prSet phldrT="[Text]" custT="1"/>
      <dgm:spPr/>
      <dgm:t>
        <a:bodyPr/>
        <a:lstStyle/>
        <a:p>
          <a:r>
            <a:rPr lang="en-US" sz="1800" b="1" dirty="0" smtClean="0"/>
            <a:t>Program </a:t>
          </a:r>
          <a:r>
            <a:rPr lang="en-US" sz="1800" b="1" dirty="0" err="1" smtClean="0"/>
            <a:t>Strategis</a:t>
          </a:r>
          <a:endParaRPr lang="en-ID" sz="1800" b="1" dirty="0"/>
        </a:p>
      </dgm:t>
    </dgm:pt>
    <dgm:pt modelId="{86B95709-A588-4A2A-AEF1-45F0576819C4}" type="parTrans" cxnId="{B640C356-F8AF-4D29-A8E4-ADC3295DCFA9}">
      <dgm:prSet/>
      <dgm:spPr/>
      <dgm:t>
        <a:bodyPr/>
        <a:lstStyle/>
        <a:p>
          <a:endParaRPr lang="en-ID"/>
        </a:p>
      </dgm:t>
    </dgm:pt>
    <dgm:pt modelId="{31EF839C-5352-4D08-A6D7-0B9877A24C26}" type="sibTrans" cxnId="{B640C356-F8AF-4D29-A8E4-ADC3295DCFA9}">
      <dgm:prSet/>
      <dgm:spPr/>
      <dgm:t>
        <a:bodyPr/>
        <a:lstStyle/>
        <a:p>
          <a:endParaRPr lang="en-ID"/>
        </a:p>
      </dgm:t>
    </dgm:pt>
    <dgm:pt modelId="{515BD448-09A9-4F2F-B549-DBC46B717332}">
      <dgm:prSet phldrT="[Text]" custT="1"/>
      <dgm:spPr/>
      <dgm:t>
        <a:bodyPr/>
        <a:lstStyle/>
        <a:p>
          <a:r>
            <a:rPr lang="id-ID" sz="1400" dirty="0" smtClean="0"/>
            <a:t>Program Pengelolaan Sumber Daya Perikanan Tangkap</a:t>
          </a:r>
          <a:endParaRPr lang="en-ID" sz="1400" dirty="0"/>
        </a:p>
      </dgm:t>
    </dgm:pt>
    <dgm:pt modelId="{64117C7C-9B0F-49CC-84F4-B7EA55D5E4EE}" type="parTrans" cxnId="{BFC06D4A-D154-4A01-BC6A-6636BDF51170}">
      <dgm:prSet/>
      <dgm:spPr/>
      <dgm:t>
        <a:bodyPr/>
        <a:lstStyle/>
        <a:p>
          <a:endParaRPr lang="en-ID"/>
        </a:p>
      </dgm:t>
    </dgm:pt>
    <dgm:pt modelId="{CFA53AAC-2095-487C-B319-6722EDB92DAA}" type="sibTrans" cxnId="{BFC06D4A-D154-4A01-BC6A-6636BDF51170}">
      <dgm:prSet/>
      <dgm:spPr/>
      <dgm:t>
        <a:bodyPr/>
        <a:lstStyle/>
        <a:p>
          <a:endParaRPr lang="en-ID"/>
        </a:p>
      </dgm:t>
    </dgm:pt>
    <dgm:pt modelId="{1B3A1861-C22A-4F7B-B422-0264267D6BD0}">
      <dgm:prSet phldrT="[Text]" custT="1"/>
      <dgm:spPr/>
      <dgm:t>
        <a:bodyPr/>
        <a:lstStyle/>
        <a:p>
          <a:r>
            <a:rPr lang="id-ID" sz="1400" dirty="0" smtClean="0"/>
            <a:t>Program Peningkatan Daya Saing Usaha Produk Kelautan dan Perikanan</a:t>
          </a:r>
          <a:endParaRPr lang="en-ID" sz="1400" dirty="0"/>
        </a:p>
      </dgm:t>
    </dgm:pt>
    <dgm:pt modelId="{215CB8DB-3816-4ACA-93AD-25A8C0EDCCC4}" type="parTrans" cxnId="{6DF25C95-7E23-47C4-BF03-47DC3443929A}">
      <dgm:prSet/>
      <dgm:spPr/>
      <dgm:t>
        <a:bodyPr/>
        <a:lstStyle/>
        <a:p>
          <a:endParaRPr lang="en-ID"/>
        </a:p>
      </dgm:t>
    </dgm:pt>
    <dgm:pt modelId="{D5106ABF-ABD6-485A-AD0E-B30108B09528}" type="sibTrans" cxnId="{6DF25C95-7E23-47C4-BF03-47DC3443929A}">
      <dgm:prSet/>
      <dgm:spPr/>
      <dgm:t>
        <a:bodyPr/>
        <a:lstStyle/>
        <a:p>
          <a:endParaRPr lang="en-ID"/>
        </a:p>
      </dgm:t>
    </dgm:pt>
    <dgm:pt modelId="{9D46FECF-4701-4887-BD18-DEE629FB12E8}">
      <dgm:prSet phldrT="[Text]" custT="1"/>
      <dgm:spPr/>
      <dgm:t>
        <a:bodyPr/>
        <a:lstStyle/>
        <a:p>
          <a:r>
            <a:rPr lang="id-ID" sz="1400" dirty="0" smtClean="0"/>
            <a:t>Peningkatan Upaya Pengelolaan dan Pengawasan Pemanfaatan Sumber Daya Kelautan dan Perikanan</a:t>
          </a:r>
          <a:endParaRPr lang="en-ID" sz="1400" dirty="0"/>
        </a:p>
      </dgm:t>
    </dgm:pt>
    <dgm:pt modelId="{4FB21517-A32F-4DAB-B582-42FEC3634865}" type="parTrans" cxnId="{2A7EBB4E-F636-4A0C-80AD-1A96EDFFB361}">
      <dgm:prSet/>
      <dgm:spPr/>
      <dgm:t>
        <a:bodyPr/>
        <a:lstStyle/>
        <a:p>
          <a:endParaRPr lang="en-ID"/>
        </a:p>
      </dgm:t>
    </dgm:pt>
    <dgm:pt modelId="{B32E7281-0CA6-4643-8CF7-D18137A77927}" type="sibTrans" cxnId="{2A7EBB4E-F636-4A0C-80AD-1A96EDFFB361}">
      <dgm:prSet/>
      <dgm:spPr/>
      <dgm:t>
        <a:bodyPr/>
        <a:lstStyle/>
        <a:p>
          <a:endParaRPr lang="en-ID"/>
        </a:p>
      </dgm:t>
    </dgm:pt>
    <dgm:pt modelId="{63033261-E399-4D09-9841-390BABC66809}">
      <dgm:prSet phldrT="[Text]" custT="1"/>
      <dgm:spPr/>
      <dgm:t>
        <a:bodyPr/>
        <a:lstStyle/>
        <a:p>
          <a:r>
            <a:rPr lang="id-ID" sz="1400" dirty="0" smtClean="0"/>
            <a:t>Program Pengelolaan Sumber Daya Laut dan Pesisir</a:t>
          </a:r>
          <a:endParaRPr lang="en-ID" sz="1400" dirty="0"/>
        </a:p>
      </dgm:t>
    </dgm:pt>
    <dgm:pt modelId="{59702E69-780D-4531-A682-5B46145F6F0D}" type="parTrans" cxnId="{88168878-04AA-4B36-90F8-5C72DBDE47DF}">
      <dgm:prSet/>
      <dgm:spPr/>
      <dgm:t>
        <a:bodyPr/>
        <a:lstStyle/>
        <a:p>
          <a:endParaRPr lang="en-ID"/>
        </a:p>
      </dgm:t>
    </dgm:pt>
    <dgm:pt modelId="{0179F45E-8762-4584-BA29-F3C3739230ED}" type="sibTrans" cxnId="{88168878-04AA-4B36-90F8-5C72DBDE47DF}">
      <dgm:prSet/>
      <dgm:spPr/>
      <dgm:t>
        <a:bodyPr/>
        <a:lstStyle/>
        <a:p>
          <a:endParaRPr lang="en-ID"/>
        </a:p>
      </dgm:t>
    </dgm:pt>
    <dgm:pt modelId="{A6DA9DAE-3DE2-41DA-976F-180C3CE303FB}">
      <dgm:prSet phldrT="[Text]" custT="1"/>
      <dgm:spPr/>
      <dgm:t>
        <a:bodyPr/>
        <a:lstStyle/>
        <a:p>
          <a:r>
            <a:rPr lang="id-ID" sz="1400" dirty="0" smtClean="0"/>
            <a:t>Program Pengawasan Pemanfaatan Sumber Daya Kelautan dan Perikanan</a:t>
          </a:r>
          <a:endParaRPr lang="en-ID" sz="1400" dirty="0"/>
        </a:p>
      </dgm:t>
    </dgm:pt>
    <dgm:pt modelId="{10D9C8D8-D312-40FD-80BD-1CB4219BB990}" type="parTrans" cxnId="{56D155E3-245E-484F-B85F-EB7119A22BCA}">
      <dgm:prSet/>
      <dgm:spPr/>
      <dgm:t>
        <a:bodyPr/>
        <a:lstStyle/>
        <a:p>
          <a:endParaRPr lang="en-ID"/>
        </a:p>
      </dgm:t>
    </dgm:pt>
    <dgm:pt modelId="{613359B6-53CC-4179-ADF5-4012A1EFC320}" type="sibTrans" cxnId="{56D155E3-245E-484F-B85F-EB7119A22BCA}">
      <dgm:prSet/>
      <dgm:spPr/>
      <dgm:t>
        <a:bodyPr/>
        <a:lstStyle/>
        <a:p>
          <a:endParaRPr lang="en-ID"/>
        </a:p>
      </dgm:t>
    </dgm:pt>
    <dgm:pt modelId="{52D2BEE5-19CF-47D4-A617-AC0F0D4BE9DE}">
      <dgm:prSet phldrT="[Text]" custT="1"/>
      <dgm:spPr/>
      <dgm:t>
        <a:bodyPr/>
        <a:lstStyle/>
        <a:p>
          <a:r>
            <a:rPr lang="id-ID" sz="1400" dirty="0" smtClean="0"/>
            <a:t>Program </a:t>
          </a:r>
          <a:r>
            <a:rPr lang="en-US" sz="1400" dirty="0" err="1" smtClean="0"/>
            <a:t>Pengembangan</a:t>
          </a:r>
          <a:r>
            <a:rPr lang="en-US" sz="1400" dirty="0" smtClean="0"/>
            <a:t> </a:t>
          </a:r>
          <a:r>
            <a:rPr lang="en-US" sz="1400" dirty="0" err="1" smtClean="0"/>
            <a:t>dan</a:t>
          </a:r>
          <a:r>
            <a:rPr lang="en-US" sz="1400" dirty="0" smtClean="0"/>
            <a:t> </a:t>
          </a:r>
          <a:r>
            <a:rPr lang="en-US" sz="1400" dirty="0" err="1" smtClean="0"/>
            <a:t>Pengelolaan</a:t>
          </a:r>
          <a:r>
            <a:rPr lang="en-US" sz="1400" dirty="0" smtClean="0"/>
            <a:t> </a:t>
          </a:r>
          <a:r>
            <a:rPr lang="en-US" sz="1400" dirty="0" err="1" smtClean="0"/>
            <a:t>Sumber</a:t>
          </a:r>
          <a:r>
            <a:rPr lang="en-US" sz="1400" dirty="0" smtClean="0"/>
            <a:t> </a:t>
          </a:r>
          <a:r>
            <a:rPr lang="en-US" sz="1400" dirty="0" err="1" smtClean="0"/>
            <a:t>Daya</a:t>
          </a:r>
          <a:r>
            <a:rPr lang="en-US" sz="1400" dirty="0" smtClean="0"/>
            <a:t> </a:t>
          </a:r>
          <a:r>
            <a:rPr lang="en-US" sz="1400" dirty="0" err="1" smtClean="0"/>
            <a:t>Perikanan</a:t>
          </a:r>
          <a:r>
            <a:rPr lang="en-US" sz="1400" dirty="0" smtClean="0"/>
            <a:t> </a:t>
          </a:r>
          <a:r>
            <a:rPr lang="en-US" sz="1400" dirty="0" err="1" smtClean="0"/>
            <a:t>Budidaya</a:t>
          </a:r>
          <a:endParaRPr lang="en-ID" sz="1050" dirty="0"/>
        </a:p>
      </dgm:t>
    </dgm:pt>
    <dgm:pt modelId="{EE82DBDA-E96B-40E5-A7F3-FB6715D89DA1}" type="parTrans" cxnId="{4A34C9C2-0248-48E9-9D9B-2028F2D5DE88}">
      <dgm:prSet/>
      <dgm:spPr/>
      <dgm:t>
        <a:bodyPr/>
        <a:lstStyle/>
        <a:p>
          <a:endParaRPr lang="en-ID"/>
        </a:p>
      </dgm:t>
    </dgm:pt>
    <dgm:pt modelId="{1638D4E7-DE55-4A6D-B39D-C7C59FA900A7}" type="sibTrans" cxnId="{4A34C9C2-0248-48E9-9D9B-2028F2D5DE88}">
      <dgm:prSet/>
      <dgm:spPr/>
      <dgm:t>
        <a:bodyPr/>
        <a:lstStyle/>
        <a:p>
          <a:endParaRPr lang="en-ID"/>
        </a:p>
      </dgm:t>
    </dgm:pt>
    <dgm:pt modelId="{2290221E-082A-4E23-A062-6F330EF88613}" type="pres">
      <dgm:prSet presAssocID="{9EF39DC5-22D4-4185-AF18-2FD96349417B}" presName="Name0" presStyleCnt="0">
        <dgm:presLayoutVars>
          <dgm:dir/>
          <dgm:resizeHandles val="exact"/>
        </dgm:presLayoutVars>
      </dgm:prSet>
      <dgm:spPr/>
      <dgm:t>
        <a:bodyPr/>
        <a:lstStyle/>
        <a:p>
          <a:endParaRPr lang="en-ID"/>
        </a:p>
      </dgm:t>
    </dgm:pt>
    <dgm:pt modelId="{B42B38A0-E0D0-480E-B2F9-7B77A4EB9536}" type="pres">
      <dgm:prSet presAssocID="{A6BABAD9-314D-4ED3-AB91-B84AEF00CAF2}" presName="composite" presStyleCnt="0"/>
      <dgm:spPr/>
    </dgm:pt>
    <dgm:pt modelId="{D1313C80-5471-4481-A82C-E226EEEBC82D}" type="pres">
      <dgm:prSet presAssocID="{A6BABAD9-314D-4ED3-AB91-B84AEF00CAF2}" presName="rect1" presStyleLbl="trAlignAcc1" presStyleIdx="0" presStyleCnt="2" custScaleX="131606" custScaleY="81219" custLinFactNeighborY="-12182">
        <dgm:presLayoutVars>
          <dgm:bulletEnabled val="1"/>
        </dgm:presLayoutVars>
      </dgm:prSet>
      <dgm:spPr/>
      <dgm:t>
        <a:bodyPr/>
        <a:lstStyle/>
        <a:p>
          <a:endParaRPr lang="en-ID"/>
        </a:p>
      </dgm:t>
    </dgm:pt>
    <dgm:pt modelId="{E8B6060F-3150-4A68-AD74-E75C54641860}" type="pres">
      <dgm:prSet presAssocID="{A6BABAD9-314D-4ED3-AB91-B84AEF00CAF2}" presName="rect2" presStyleLbl="fgImgPlace1" presStyleIdx="0" presStyleCnt="2" custScaleX="85539" custLinFactNeighborX="-62374"/>
      <dgm:spPr/>
    </dgm:pt>
    <dgm:pt modelId="{E0DAD1ED-C9FA-42C1-AA53-926F4D28E8BD}" type="pres">
      <dgm:prSet presAssocID="{2B1CA078-984E-4E26-82D6-F139289B93DE}" presName="sibTrans" presStyleCnt="0"/>
      <dgm:spPr/>
    </dgm:pt>
    <dgm:pt modelId="{D0B4AEDC-9B35-4720-B0A5-8779F6558F12}" type="pres">
      <dgm:prSet presAssocID="{DD6DAA64-F5E9-45DD-A699-F6D8ABDF7D98}" presName="composite" presStyleCnt="0"/>
      <dgm:spPr/>
    </dgm:pt>
    <dgm:pt modelId="{5E462D68-CD03-48D6-833F-2E7386609DE2}" type="pres">
      <dgm:prSet presAssocID="{DD6DAA64-F5E9-45DD-A699-F6D8ABDF7D98}" presName="rect1" presStyleLbl="trAlignAcc1" presStyleIdx="1" presStyleCnt="2" custScaleX="131606" custLinFactNeighborY="-20167">
        <dgm:presLayoutVars>
          <dgm:bulletEnabled val="1"/>
        </dgm:presLayoutVars>
      </dgm:prSet>
      <dgm:spPr/>
      <dgm:t>
        <a:bodyPr/>
        <a:lstStyle/>
        <a:p>
          <a:endParaRPr lang="en-ID"/>
        </a:p>
      </dgm:t>
    </dgm:pt>
    <dgm:pt modelId="{DBA70628-DDFC-47E7-8E84-3C44CB119080}" type="pres">
      <dgm:prSet presAssocID="{DD6DAA64-F5E9-45DD-A699-F6D8ABDF7D98}" presName="rect2" presStyleLbl="fgImgPlace1" presStyleIdx="1" presStyleCnt="2" custScaleX="85539" custLinFactNeighborX="-62374"/>
      <dgm:spPr/>
    </dgm:pt>
  </dgm:ptLst>
  <dgm:cxnLst>
    <dgm:cxn modelId="{2A7EBB4E-F636-4A0C-80AD-1A96EDFFB361}" srcId="{A6BABAD9-314D-4ED3-AB91-B84AEF00CAF2}" destId="{9D46FECF-4701-4887-BD18-DEE629FB12E8}" srcOrd="2" destOrd="0" parTransId="{4FB21517-A32F-4DAB-B582-42FEC3634865}" sibTransId="{B32E7281-0CA6-4643-8CF7-D18137A77927}"/>
    <dgm:cxn modelId="{B640C356-F8AF-4D29-A8E4-ADC3295DCFA9}" srcId="{9EF39DC5-22D4-4185-AF18-2FD96349417B}" destId="{DD6DAA64-F5E9-45DD-A699-F6D8ABDF7D98}" srcOrd="1" destOrd="0" parTransId="{86B95709-A588-4A2A-AEF1-45F0576819C4}" sibTransId="{31EF839C-5352-4D08-A6D7-0B9877A24C26}"/>
    <dgm:cxn modelId="{559ADC77-6B9F-40CD-B2E3-AE7F90BDF97D}" type="presOf" srcId="{515BD448-09A9-4F2F-B549-DBC46B717332}" destId="{5E462D68-CD03-48D6-833F-2E7386609DE2}" srcOrd="0" destOrd="1" presId="urn:microsoft.com/office/officeart/2008/layout/PictureStrips"/>
    <dgm:cxn modelId="{88168878-04AA-4B36-90F8-5C72DBDE47DF}" srcId="{DD6DAA64-F5E9-45DD-A699-F6D8ABDF7D98}" destId="{63033261-E399-4D09-9841-390BABC66809}" srcOrd="2" destOrd="0" parTransId="{59702E69-780D-4531-A682-5B46145F6F0D}" sibTransId="{0179F45E-8762-4584-BA29-F3C3739230ED}"/>
    <dgm:cxn modelId="{815A271C-9FE1-46E4-A40B-A4219717DFC5}" type="presOf" srcId="{9D46FECF-4701-4887-BD18-DEE629FB12E8}" destId="{D1313C80-5471-4481-A82C-E226EEEBC82D}" srcOrd="0" destOrd="3" presId="urn:microsoft.com/office/officeart/2008/layout/PictureStrips"/>
    <dgm:cxn modelId="{4C1F268C-42DB-47F7-ACD8-FB076882B4A0}" type="presOf" srcId="{A6C795FC-6B36-4305-BABA-FEAECE1A71BB}" destId="{D1313C80-5471-4481-A82C-E226EEEBC82D}" srcOrd="0" destOrd="1" presId="urn:microsoft.com/office/officeart/2008/layout/PictureStrips"/>
    <dgm:cxn modelId="{4A34C9C2-0248-48E9-9D9B-2028F2D5DE88}" srcId="{DD6DAA64-F5E9-45DD-A699-F6D8ABDF7D98}" destId="{52D2BEE5-19CF-47D4-A617-AC0F0D4BE9DE}" srcOrd="4" destOrd="0" parTransId="{EE82DBDA-E96B-40E5-A7F3-FB6715D89DA1}" sibTransId="{1638D4E7-DE55-4A6D-B39D-C7C59FA900A7}"/>
    <dgm:cxn modelId="{1137F850-8F2E-4EC7-A5FF-0C610FCEB016}" type="presOf" srcId="{9B0480EA-EF19-41CF-A6F8-C3EF1C818EA7}" destId="{D1313C80-5471-4481-A82C-E226EEEBC82D}" srcOrd="0" destOrd="2" presId="urn:microsoft.com/office/officeart/2008/layout/PictureStrips"/>
    <dgm:cxn modelId="{150A8C77-69BA-4F3D-A34D-77973D320CB7}" type="presOf" srcId="{9EF39DC5-22D4-4185-AF18-2FD96349417B}" destId="{2290221E-082A-4E23-A062-6F330EF88613}" srcOrd="0" destOrd="0" presId="urn:microsoft.com/office/officeart/2008/layout/PictureStrips"/>
    <dgm:cxn modelId="{159A8456-81DD-424B-9F22-AC76763C87F6}" srcId="{A6BABAD9-314D-4ED3-AB91-B84AEF00CAF2}" destId="{A6C795FC-6B36-4305-BABA-FEAECE1A71BB}" srcOrd="0" destOrd="0" parTransId="{2F794F14-7DA6-4B01-8001-632A7E8FDFD2}" sibTransId="{D09367BE-A71B-4386-98A7-C919E4FA7063}"/>
    <dgm:cxn modelId="{41943D95-3429-4FE3-A9F1-11B843B99025}" type="presOf" srcId="{52D2BEE5-19CF-47D4-A617-AC0F0D4BE9DE}" destId="{5E462D68-CD03-48D6-833F-2E7386609DE2}" srcOrd="0" destOrd="5" presId="urn:microsoft.com/office/officeart/2008/layout/PictureStrips"/>
    <dgm:cxn modelId="{6DF25C95-7E23-47C4-BF03-47DC3443929A}" srcId="{DD6DAA64-F5E9-45DD-A699-F6D8ABDF7D98}" destId="{1B3A1861-C22A-4F7B-B422-0264267D6BD0}" srcOrd="1" destOrd="0" parTransId="{215CB8DB-3816-4ACA-93AD-25A8C0EDCCC4}" sibTransId="{D5106ABF-ABD6-485A-AD0E-B30108B09528}"/>
    <dgm:cxn modelId="{5BD45D83-6E35-44EB-8BA4-47BFEEA761AD}" type="presOf" srcId="{DD6DAA64-F5E9-45DD-A699-F6D8ABDF7D98}" destId="{5E462D68-CD03-48D6-833F-2E7386609DE2}" srcOrd="0" destOrd="0" presId="urn:microsoft.com/office/officeart/2008/layout/PictureStrips"/>
    <dgm:cxn modelId="{FF59B9B9-7B85-4A83-A78B-BD4FED86D4BD}" type="presOf" srcId="{A6DA9DAE-3DE2-41DA-976F-180C3CE303FB}" destId="{5E462D68-CD03-48D6-833F-2E7386609DE2}" srcOrd="0" destOrd="4" presId="urn:microsoft.com/office/officeart/2008/layout/PictureStrips"/>
    <dgm:cxn modelId="{66F9DDC8-B022-48B0-8284-91DCF62E7125}" srcId="{A6BABAD9-314D-4ED3-AB91-B84AEF00CAF2}" destId="{9B0480EA-EF19-41CF-A6F8-C3EF1C818EA7}" srcOrd="1" destOrd="0" parTransId="{3271C434-68CD-4FF1-AC62-0310F680C953}" sibTransId="{DD5CF331-65ED-4C6D-92A3-42E8365FDAC8}"/>
    <dgm:cxn modelId="{B7A5D791-F8CE-417C-A242-BBFD17A46311}" type="presOf" srcId="{1B3A1861-C22A-4F7B-B422-0264267D6BD0}" destId="{5E462D68-CD03-48D6-833F-2E7386609DE2}" srcOrd="0" destOrd="2" presId="urn:microsoft.com/office/officeart/2008/layout/PictureStrips"/>
    <dgm:cxn modelId="{56D155E3-245E-484F-B85F-EB7119A22BCA}" srcId="{DD6DAA64-F5E9-45DD-A699-F6D8ABDF7D98}" destId="{A6DA9DAE-3DE2-41DA-976F-180C3CE303FB}" srcOrd="3" destOrd="0" parTransId="{10D9C8D8-D312-40FD-80BD-1CB4219BB990}" sibTransId="{613359B6-53CC-4179-ADF5-4012A1EFC320}"/>
    <dgm:cxn modelId="{CEEC7168-BF33-418A-9B64-1331C0383189}" type="presOf" srcId="{63033261-E399-4D09-9841-390BABC66809}" destId="{5E462D68-CD03-48D6-833F-2E7386609DE2}" srcOrd="0" destOrd="3" presId="urn:microsoft.com/office/officeart/2008/layout/PictureStrips"/>
    <dgm:cxn modelId="{EF61B54A-8708-4D90-A2EA-370B2E9CAC58}" srcId="{9EF39DC5-22D4-4185-AF18-2FD96349417B}" destId="{A6BABAD9-314D-4ED3-AB91-B84AEF00CAF2}" srcOrd="0" destOrd="0" parTransId="{C276F2BA-4C81-4A82-A85C-E635CB9B77D7}" sibTransId="{2B1CA078-984E-4E26-82D6-F139289B93DE}"/>
    <dgm:cxn modelId="{BFC06D4A-D154-4A01-BC6A-6636BDF51170}" srcId="{DD6DAA64-F5E9-45DD-A699-F6D8ABDF7D98}" destId="{515BD448-09A9-4F2F-B549-DBC46B717332}" srcOrd="0" destOrd="0" parTransId="{64117C7C-9B0F-49CC-84F4-B7EA55D5E4EE}" sibTransId="{CFA53AAC-2095-487C-B319-6722EDB92DAA}"/>
    <dgm:cxn modelId="{6D39E71E-7251-4068-B63E-FA23E5BF4A0D}" type="presOf" srcId="{A6BABAD9-314D-4ED3-AB91-B84AEF00CAF2}" destId="{D1313C80-5471-4481-A82C-E226EEEBC82D}" srcOrd="0" destOrd="0" presId="urn:microsoft.com/office/officeart/2008/layout/PictureStrips"/>
    <dgm:cxn modelId="{D48DFD90-5CED-46D9-946E-5691C8E10120}" type="presParOf" srcId="{2290221E-082A-4E23-A062-6F330EF88613}" destId="{B42B38A0-E0D0-480E-B2F9-7B77A4EB9536}" srcOrd="0" destOrd="0" presId="urn:microsoft.com/office/officeart/2008/layout/PictureStrips"/>
    <dgm:cxn modelId="{3A5F98EA-0FF7-4995-A9D2-ED0791782F2B}" type="presParOf" srcId="{B42B38A0-E0D0-480E-B2F9-7B77A4EB9536}" destId="{D1313C80-5471-4481-A82C-E226EEEBC82D}" srcOrd="0" destOrd="0" presId="urn:microsoft.com/office/officeart/2008/layout/PictureStrips"/>
    <dgm:cxn modelId="{73EA8DA6-B6BF-4D58-9D3C-DC667E602132}" type="presParOf" srcId="{B42B38A0-E0D0-480E-B2F9-7B77A4EB9536}" destId="{E8B6060F-3150-4A68-AD74-E75C54641860}" srcOrd="1" destOrd="0" presId="urn:microsoft.com/office/officeart/2008/layout/PictureStrips"/>
    <dgm:cxn modelId="{8493FA48-8BB8-47B5-ACC8-D53651C5C243}" type="presParOf" srcId="{2290221E-082A-4E23-A062-6F330EF88613}" destId="{E0DAD1ED-C9FA-42C1-AA53-926F4D28E8BD}" srcOrd="1" destOrd="0" presId="urn:microsoft.com/office/officeart/2008/layout/PictureStrips"/>
    <dgm:cxn modelId="{512E3168-3C91-4BC3-ACDF-7EAE230BDF37}" type="presParOf" srcId="{2290221E-082A-4E23-A062-6F330EF88613}" destId="{D0B4AEDC-9B35-4720-B0A5-8779F6558F12}" srcOrd="2" destOrd="0" presId="urn:microsoft.com/office/officeart/2008/layout/PictureStrips"/>
    <dgm:cxn modelId="{6428B5C2-14E6-4EA7-9488-0D3EF9091030}" type="presParOf" srcId="{D0B4AEDC-9B35-4720-B0A5-8779F6558F12}" destId="{5E462D68-CD03-48D6-833F-2E7386609DE2}" srcOrd="0" destOrd="0" presId="urn:microsoft.com/office/officeart/2008/layout/PictureStrips"/>
    <dgm:cxn modelId="{458CEE49-CC7C-4B06-B193-CD16DF0242C4}" type="presParOf" srcId="{D0B4AEDC-9B35-4720-B0A5-8779F6558F12}" destId="{DBA70628-DDFC-47E7-8E84-3C44CB119080}"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E1DA19-D925-4653-A67A-2ACB4927B6B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id-ID"/>
        </a:p>
      </dgm:t>
    </dgm:pt>
    <dgm:pt modelId="{71191FC4-6C68-44EE-9D6E-60FBAE2329B1}">
      <dgm:prSet custT="1"/>
      <dgm:spPr/>
      <dgm:t>
        <a:bodyPr/>
        <a:lstStyle/>
        <a:p>
          <a:pPr rtl="0"/>
          <a:r>
            <a:rPr lang="id-ID" sz="2000" dirty="0" smtClean="0">
              <a:solidFill>
                <a:schemeClr val="tx1"/>
              </a:solidFill>
            </a:rPr>
            <a:t>Permasalahan</a:t>
          </a:r>
          <a:endParaRPr lang="id-ID" sz="2000" dirty="0">
            <a:solidFill>
              <a:schemeClr val="tx1"/>
            </a:solidFill>
          </a:endParaRPr>
        </a:p>
      </dgm:t>
    </dgm:pt>
    <dgm:pt modelId="{2F284119-B67D-4909-B748-EA8A000B9931}" type="parTrans" cxnId="{493CE9E9-D707-43E4-BA15-8B782CEDA477}">
      <dgm:prSet/>
      <dgm:spPr/>
      <dgm:t>
        <a:bodyPr/>
        <a:lstStyle/>
        <a:p>
          <a:endParaRPr lang="id-ID"/>
        </a:p>
      </dgm:t>
    </dgm:pt>
    <dgm:pt modelId="{9EC131FD-680E-40F9-9D0B-8D7E973B325C}" type="sibTrans" cxnId="{493CE9E9-D707-43E4-BA15-8B782CEDA477}">
      <dgm:prSet/>
      <dgm:spPr/>
      <dgm:t>
        <a:bodyPr/>
        <a:lstStyle/>
        <a:p>
          <a:endParaRPr lang="id-ID"/>
        </a:p>
      </dgm:t>
    </dgm:pt>
    <dgm:pt modelId="{72B1BFAE-5A96-4150-ADC3-505AEA9FF2D9}">
      <dgm:prSet custT="1"/>
      <dgm:spPr/>
      <dgm:t>
        <a:bodyPr/>
        <a:lstStyle/>
        <a:p>
          <a:pPr rtl="0"/>
          <a:r>
            <a:rPr lang="id-ID" sz="2000" dirty="0" smtClean="0">
              <a:solidFill>
                <a:schemeClr val="tx1"/>
              </a:solidFill>
            </a:rPr>
            <a:t>01</a:t>
          </a:r>
          <a:endParaRPr lang="id-ID" sz="2000" dirty="0">
            <a:solidFill>
              <a:schemeClr val="tx1"/>
            </a:solidFill>
          </a:endParaRPr>
        </a:p>
      </dgm:t>
    </dgm:pt>
    <dgm:pt modelId="{4099632D-9BEC-4040-9B63-BF4507CFE8D9}" type="parTrans" cxnId="{CDE89336-59F5-4B40-9D8E-4CF6D01D2EFE}">
      <dgm:prSet/>
      <dgm:spPr/>
      <dgm:t>
        <a:bodyPr/>
        <a:lstStyle/>
        <a:p>
          <a:endParaRPr lang="id-ID"/>
        </a:p>
      </dgm:t>
    </dgm:pt>
    <dgm:pt modelId="{A53FC7D1-ED47-4085-8F29-2BC407886029}" type="sibTrans" cxnId="{CDE89336-59F5-4B40-9D8E-4CF6D01D2EFE}">
      <dgm:prSet/>
      <dgm:spPr/>
      <dgm:t>
        <a:bodyPr/>
        <a:lstStyle/>
        <a:p>
          <a:endParaRPr lang="id-ID"/>
        </a:p>
      </dgm:t>
    </dgm:pt>
    <dgm:pt modelId="{B711F1E2-DCF1-4485-BFBD-47A2CB34ED5D}">
      <dgm:prSet/>
      <dgm:spPr/>
      <dgm:t>
        <a:bodyPr/>
        <a:lstStyle/>
        <a:p>
          <a:pPr rtl="0"/>
          <a:r>
            <a:rPr lang="id-ID" dirty="0" smtClean="0"/>
            <a:t>Kurangnya kesadaran Masyarakat akan manfaat makan ikan</a:t>
          </a:r>
          <a:endParaRPr lang="id-ID" dirty="0"/>
        </a:p>
      </dgm:t>
    </dgm:pt>
    <dgm:pt modelId="{80055381-1A2C-4B1F-947B-C156FA322496}" type="parTrans" cxnId="{23112030-6093-45F3-BEFF-F06392EC2E12}">
      <dgm:prSet/>
      <dgm:spPr/>
      <dgm:t>
        <a:bodyPr/>
        <a:lstStyle/>
        <a:p>
          <a:endParaRPr lang="id-ID"/>
        </a:p>
      </dgm:t>
    </dgm:pt>
    <dgm:pt modelId="{25D59527-B349-44BA-917C-E6E6FB830CFF}" type="sibTrans" cxnId="{23112030-6093-45F3-BEFF-F06392EC2E12}">
      <dgm:prSet/>
      <dgm:spPr/>
      <dgm:t>
        <a:bodyPr/>
        <a:lstStyle/>
        <a:p>
          <a:endParaRPr lang="id-ID"/>
        </a:p>
      </dgm:t>
    </dgm:pt>
    <dgm:pt modelId="{99BE7E16-F07D-4E5D-AEAE-F81ED1093FF3}">
      <dgm:prSet custT="1"/>
      <dgm:spPr/>
      <dgm:t>
        <a:bodyPr/>
        <a:lstStyle/>
        <a:p>
          <a:pPr rtl="0"/>
          <a:r>
            <a:rPr lang="id-ID" sz="2000" dirty="0" smtClean="0">
              <a:solidFill>
                <a:schemeClr val="tx1"/>
              </a:solidFill>
            </a:rPr>
            <a:t>02</a:t>
          </a:r>
          <a:endParaRPr lang="id-ID" sz="2000" dirty="0">
            <a:solidFill>
              <a:schemeClr val="tx1"/>
            </a:solidFill>
          </a:endParaRPr>
        </a:p>
      </dgm:t>
    </dgm:pt>
    <dgm:pt modelId="{C2E551E3-55A4-4E98-B0E2-953C4DB58F79}" type="parTrans" cxnId="{7CD3BDE0-A96D-4703-A4F8-B25E3BDB7892}">
      <dgm:prSet/>
      <dgm:spPr/>
      <dgm:t>
        <a:bodyPr/>
        <a:lstStyle/>
        <a:p>
          <a:endParaRPr lang="id-ID"/>
        </a:p>
      </dgm:t>
    </dgm:pt>
    <dgm:pt modelId="{86172BD5-65DE-4AEC-B3B9-10EC2EE2F026}" type="sibTrans" cxnId="{7CD3BDE0-A96D-4703-A4F8-B25E3BDB7892}">
      <dgm:prSet/>
      <dgm:spPr/>
      <dgm:t>
        <a:bodyPr/>
        <a:lstStyle/>
        <a:p>
          <a:endParaRPr lang="id-ID"/>
        </a:p>
      </dgm:t>
    </dgm:pt>
    <dgm:pt modelId="{15C5FA0C-C55B-47D8-81AF-FFBE60972C4F}">
      <dgm:prSet/>
      <dgm:spPr/>
      <dgm:t>
        <a:bodyPr/>
        <a:lstStyle/>
        <a:p>
          <a:pPr rtl="0"/>
          <a:r>
            <a:rPr lang="id-ID" dirty="0" smtClean="0"/>
            <a:t>Kurangnya pengenalan akan produk olahan ikan</a:t>
          </a:r>
          <a:endParaRPr lang="id-ID" dirty="0"/>
        </a:p>
      </dgm:t>
    </dgm:pt>
    <dgm:pt modelId="{837033DE-330C-4ABD-BED7-0C52C4C8BC28}" type="parTrans" cxnId="{DC80BC46-B311-47B8-80DA-9FDD610263D3}">
      <dgm:prSet/>
      <dgm:spPr/>
      <dgm:t>
        <a:bodyPr/>
        <a:lstStyle/>
        <a:p>
          <a:endParaRPr lang="id-ID"/>
        </a:p>
      </dgm:t>
    </dgm:pt>
    <dgm:pt modelId="{29BACAF1-6CDC-4DF8-AB5C-5E561D6625AB}" type="sibTrans" cxnId="{DC80BC46-B311-47B8-80DA-9FDD610263D3}">
      <dgm:prSet/>
      <dgm:spPr/>
      <dgm:t>
        <a:bodyPr/>
        <a:lstStyle/>
        <a:p>
          <a:endParaRPr lang="id-ID"/>
        </a:p>
      </dgm:t>
    </dgm:pt>
    <dgm:pt modelId="{18DA2219-74E6-4F3A-9EB1-40A475F198B0}">
      <dgm:prSet custT="1"/>
      <dgm:spPr/>
      <dgm:t>
        <a:bodyPr/>
        <a:lstStyle/>
        <a:p>
          <a:pPr rtl="0"/>
          <a:r>
            <a:rPr lang="id-ID" sz="2000" dirty="0" smtClean="0">
              <a:solidFill>
                <a:schemeClr val="tx1"/>
              </a:solidFill>
            </a:rPr>
            <a:t>03</a:t>
          </a:r>
          <a:endParaRPr lang="id-ID" sz="2000" dirty="0">
            <a:solidFill>
              <a:schemeClr val="tx1"/>
            </a:solidFill>
          </a:endParaRPr>
        </a:p>
      </dgm:t>
    </dgm:pt>
    <dgm:pt modelId="{B1685518-3905-40BB-B387-5B3DCE6DC165}" type="parTrans" cxnId="{28C312F1-073E-4D22-BC5C-A212C17AFB92}">
      <dgm:prSet/>
      <dgm:spPr/>
      <dgm:t>
        <a:bodyPr/>
        <a:lstStyle/>
        <a:p>
          <a:endParaRPr lang="id-ID"/>
        </a:p>
      </dgm:t>
    </dgm:pt>
    <dgm:pt modelId="{1712D9A5-B4B0-4C50-8A80-75993D871245}" type="sibTrans" cxnId="{28C312F1-073E-4D22-BC5C-A212C17AFB92}">
      <dgm:prSet/>
      <dgm:spPr/>
      <dgm:t>
        <a:bodyPr/>
        <a:lstStyle/>
        <a:p>
          <a:endParaRPr lang="id-ID"/>
        </a:p>
      </dgm:t>
    </dgm:pt>
    <dgm:pt modelId="{ABDB375D-C5DD-4969-BDF1-00CD6A74755C}">
      <dgm:prSet/>
      <dgm:spPr/>
      <dgm:t>
        <a:bodyPr/>
        <a:lstStyle/>
        <a:p>
          <a:pPr rtl="0"/>
          <a:r>
            <a:rPr lang="id-ID" dirty="0" smtClean="0"/>
            <a:t>Banyak UPI (Unit Pengolahan Ikan) yang belum memiliki SKP</a:t>
          </a:r>
          <a:endParaRPr lang="id-ID" dirty="0"/>
        </a:p>
      </dgm:t>
    </dgm:pt>
    <dgm:pt modelId="{0AF34817-4C67-499E-8263-BABD76B40F92}" type="parTrans" cxnId="{E0EBC56B-4971-435B-AC75-98E7536790C6}">
      <dgm:prSet/>
      <dgm:spPr/>
      <dgm:t>
        <a:bodyPr/>
        <a:lstStyle/>
        <a:p>
          <a:endParaRPr lang="id-ID"/>
        </a:p>
      </dgm:t>
    </dgm:pt>
    <dgm:pt modelId="{335C4E0C-B5E4-4234-9800-FC5B9FC6EF00}" type="sibTrans" cxnId="{E0EBC56B-4971-435B-AC75-98E7536790C6}">
      <dgm:prSet/>
      <dgm:spPr/>
      <dgm:t>
        <a:bodyPr/>
        <a:lstStyle/>
        <a:p>
          <a:endParaRPr lang="id-ID"/>
        </a:p>
      </dgm:t>
    </dgm:pt>
    <dgm:pt modelId="{0BA16A6B-DE2D-4385-9161-31D01AB08A68}" type="pres">
      <dgm:prSet presAssocID="{8DE1DA19-D925-4653-A67A-2ACB4927B6B3}" presName="Name0" presStyleCnt="0">
        <dgm:presLayoutVars>
          <dgm:dir/>
          <dgm:animLvl val="lvl"/>
          <dgm:resizeHandles val="exact"/>
        </dgm:presLayoutVars>
      </dgm:prSet>
      <dgm:spPr/>
      <dgm:t>
        <a:bodyPr/>
        <a:lstStyle/>
        <a:p>
          <a:endParaRPr lang="id-ID"/>
        </a:p>
      </dgm:t>
    </dgm:pt>
    <dgm:pt modelId="{B580394B-3E96-4AD0-B1A7-15CEE481A44B}" type="pres">
      <dgm:prSet presAssocID="{71191FC4-6C68-44EE-9D6E-60FBAE2329B1}" presName="linNode" presStyleCnt="0"/>
      <dgm:spPr/>
    </dgm:pt>
    <dgm:pt modelId="{2BDFD376-5B79-4863-916B-687F54998680}" type="pres">
      <dgm:prSet presAssocID="{71191FC4-6C68-44EE-9D6E-60FBAE2329B1}" presName="parentText" presStyleLbl="node1" presStyleIdx="0" presStyleCnt="4" custLinFactNeighborX="-34821">
        <dgm:presLayoutVars>
          <dgm:chMax val="1"/>
          <dgm:bulletEnabled val="1"/>
        </dgm:presLayoutVars>
      </dgm:prSet>
      <dgm:spPr/>
      <dgm:t>
        <a:bodyPr/>
        <a:lstStyle/>
        <a:p>
          <a:endParaRPr lang="id-ID"/>
        </a:p>
      </dgm:t>
    </dgm:pt>
    <dgm:pt modelId="{3985553E-EF7D-4878-ADD8-949B5A5117E0}" type="pres">
      <dgm:prSet presAssocID="{9EC131FD-680E-40F9-9D0B-8D7E973B325C}" presName="sp" presStyleCnt="0"/>
      <dgm:spPr/>
    </dgm:pt>
    <dgm:pt modelId="{AC5D94A6-9DF4-4A65-83F4-A486F27D821A}" type="pres">
      <dgm:prSet presAssocID="{72B1BFAE-5A96-4150-ADC3-505AEA9FF2D9}" presName="linNode" presStyleCnt="0"/>
      <dgm:spPr/>
    </dgm:pt>
    <dgm:pt modelId="{8DF4F18E-8495-4D3D-8D42-052EC8089EB0}" type="pres">
      <dgm:prSet presAssocID="{72B1BFAE-5A96-4150-ADC3-505AEA9FF2D9}" presName="parentText" presStyleLbl="node1" presStyleIdx="1" presStyleCnt="4" custScaleX="25821">
        <dgm:presLayoutVars>
          <dgm:chMax val="1"/>
          <dgm:bulletEnabled val="1"/>
        </dgm:presLayoutVars>
      </dgm:prSet>
      <dgm:spPr/>
      <dgm:t>
        <a:bodyPr/>
        <a:lstStyle/>
        <a:p>
          <a:endParaRPr lang="id-ID"/>
        </a:p>
      </dgm:t>
    </dgm:pt>
    <dgm:pt modelId="{351FAB3A-C4BB-43CA-A5EC-0E6B36AB48C7}" type="pres">
      <dgm:prSet presAssocID="{72B1BFAE-5A96-4150-ADC3-505AEA9FF2D9}" presName="descendantText" presStyleLbl="alignAccFollowNode1" presStyleIdx="0" presStyleCnt="3" custScaleX="102992">
        <dgm:presLayoutVars>
          <dgm:bulletEnabled val="1"/>
        </dgm:presLayoutVars>
      </dgm:prSet>
      <dgm:spPr/>
      <dgm:t>
        <a:bodyPr/>
        <a:lstStyle/>
        <a:p>
          <a:endParaRPr lang="id-ID"/>
        </a:p>
      </dgm:t>
    </dgm:pt>
    <dgm:pt modelId="{E4A1B489-E618-4CE6-912D-B06215FBA155}" type="pres">
      <dgm:prSet presAssocID="{A53FC7D1-ED47-4085-8F29-2BC407886029}" presName="sp" presStyleCnt="0"/>
      <dgm:spPr/>
    </dgm:pt>
    <dgm:pt modelId="{EF8D32CC-9B49-43DF-9C1A-1AC16B066694}" type="pres">
      <dgm:prSet presAssocID="{99BE7E16-F07D-4E5D-AEAE-F81ED1093FF3}" presName="linNode" presStyleCnt="0"/>
      <dgm:spPr/>
    </dgm:pt>
    <dgm:pt modelId="{756D2AF8-B59E-48E6-8AE5-C545C493AF90}" type="pres">
      <dgm:prSet presAssocID="{99BE7E16-F07D-4E5D-AEAE-F81ED1093FF3}" presName="parentText" presStyleLbl="node1" presStyleIdx="2" presStyleCnt="4" custScaleX="25821">
        <dgm:presLayoutVars>
          <dgm:chMax val="1"/>
          <dgm:bulletEnabled val="1"/>
        </dgm:presLayoutVars>
      </dgm:prSet>
      <dgm:spPr/>
      <dgm:t>
        <a:bodyPr/>
        <a:lstStyle/>
        <a:p>
          <a:endParaRPr lang="id-ID"/>
        </a:p>
      </dgm:t>
    </dgm:pt>
    <dgm:pt modelId="{F22A447E-2D01-4000-9CAD-72B427810464}" type="pres">
      <dgm:prSet presAssocID="{99BE7E16-F07D-4E5D-AEAE-F81ED1093FF3}" presName="descendantText" presStyleLbl="alignAccFollowNode1" presStyleIdx="1" presStyleCnt="3" custScaleX="102992">
        <dgm:presLayoutVars>
          <dgm:bulletEnabled val="1"/>
        </dgm:presLayoutVars>
      </dgm:prSet>
      <dgm:spPr/>
      <dgm:t>
        <a:bodyPr/>
        <a:lstStyle/>
        <a:p>
          <a:endParaRPr lang="id-ID"/>
        </a:p>
      </dgm:t>
    </dgm:pt>
    <dgm:pt modelId="{538BBFFC-6D14-4B48-B1C7-C96DC51DC389}" type="pres">
      <dgm:prSet presAssocID="{86172BD5-65DE-4AEC-B3B9-10EC2EE2F026}" presName="sp" presStyleCnt="0"/>
      <dgm:spPr/>
    </dgm:pt>
    <dgm:pt modelId="{E0E4BC03-56BB-47A1-A4B6-AB22FCCA0E13}" type="pres">
      <dgm:prSet presAssocID="{18DA2219-74E6-4F3A-9EB1-40A475F198B0}" presName="linNode" presStyleCnt="0"/>
      <dgm:spPr/>
    </dgm:pt>
    <dgm:pt modelId="{FEEEB0B3-C829-4EC6-8659-14B50E2A4A9F}" type="pres">
      <dgm:prSet presAssocID="{18DA2219-74E6-4F3A-9EB1-40A475F198B0}" presName="parentText" presStyleLbl="node1" presStyleIdx="3" presStyleCnt="4" custScaleX="25821">
        <dgm:presLayoutVars>
          <dgm:chMax val="1"/>
          <dgm:bulletEnabled val="1"/>
        </dgm:presLayoutVars>
      </dgm:prSet>
      <dgm:spPr/>
      <dgm:t>
        <a:bodyPr/>
        <a:lstStyle/>
        <a:p>
          <a:endParaRPr lang="id-ID"/>
        </a:p>
      </dgm:t>
    </dgm:pt>
    <dgm:pt modelId="{DEAEFE90-8DC9-4087-BBE0-F2B8982AB086}" type="pres">
      <dgm:prSet presAssocID="{18DA2219-74E6-4F3A-9EB1-40A475F198B0}" presName="descendantText" presStyleLbl="alignAccFollowNode1" presStyleIdx="2" presStyleCnt="3" custScaleX="102981">
        <dgm:presLayoutVars>
          <dgm:bulletEnabled val="1"/>
        </dgm:presLayoutVars>
      </dgm:prSet>
      <dgm:spPr/>
      <dgm:t>
        <a:bodyPr/>
        <a:lstStyle/>
        <a:p>
          <a:endParaRPr lang="id-ID"/>
        </a:p>
      </dgm:t>
    </dgm:pt>
  </dgm:ptLst>
  <dgm:cxnLst>
    <dgm:cxn modelId="{ECB37D03-6081-4D5F-88F8-3844571A24B1}" type="presOf" srcId="{15C5FA0C-C55B-47D8-81AF-FFBE60972C4F}" destId="{F22A447E-2D01-4000-9CAD-72B427810464}" srcOrd="0" destOrd="0" presId="urn:microsoft.com/office/officeart/2005/8/layout/vList5"/>
    <dgm:cxn modelId="{D05DCFF9-B8A6-4BE2-A1D7-AB4892EC274D}" type="presOf" srcId="{B711F1E2-DCF1-4485-BFBD-47A2CB34ED5D}" destId="{351FAB3A-C4BB-43CA-A5EC-0E6B36AB48C7}" srcOrd="0" destOrd="0" presId="urn:microsoft.com/office/officeart/2005/8/layout/vList5"/>
    <dgm:cxn modelId="{F139974E-DB12-432C-A169-8E5A181C4D04}" type="presOf" srcId="{71191FC4-6C68-44EE-9D6E-60FBAE2329B1}" destId="{2BDFD376-5B79-4863-916B-687F54998680}" srcOrd="0" destOrd="0" presId="urn:microsoft.com/office/officeart/2005/8/layout/vList5"/>
    <dgm:cxn modelId="{28C312F1-073E-4D22-BC5C-A212C17AFB92}" srcId="{8DE1DA19-D925-4653-A67A-2ACB4927B6B3}" destId="{18DA2219-74E6-4F3A-9EB1-40A475F198B0}" srcOrd="3" destOrd="0" parTransId="{B1685518-3905-40BB-B387-5B3DCE6DC165}" sibTransId="{1712D9A5-B4B0-4C50-8A80-75993D871245}"/>
    <dgm:cxn modelId="{DB8232C0-318F-4EB4-91E2-A43BCAE9C02E}" type="presOf" srcId="{ABDB375D-C5DD-4969-BDF1-00CD6A74755C}" destId="{DEAEFE90-8DC9-4087-BBE0-F2B8982AB086}" srcOrd="0" destOrd="0" presId="urn:microsoft.com/office/officeart/2005/8/layout/vList5"/>
    <dgm:cxn modelId="{90D4795E-80EC-49C0-AA63-890800D39A37}" type="presOf" srcId="{18DA2219-74E6-4F3A-9EB1-40A475F198B0}" destId="{FEEEB0B3-C829-4EC6-8659-14B50E2A4A9F}" srcOrd="0" destOrd="0" presId="urn:microsoft.com/office/officeart/2005/8/layout/vList5"/>
    <dgm:cxn modelId="{E0EBC56B-4971-435B-AC75-98E7536790C6}" srcId="{18DA2219-74E6-4F3A-9EB1-40A475F198B0}" destId="{ABDB375D-C5DD-4969-BDF1-00CD6A74755C}" srcOrd="0" destOrd="0" parTransId="{0AF34817-4C67-499E-8263-BABD76B40F92}" sibTransId="{335C4E0C-B5E4-4234-9800-FC5B9FC6EF00}"/>
    <dgm:cxn modelId="{0C35D475-46E6-405A-978A-BB1946A860F3}" type="presOf" srcId="{99BE7E16-F07D-4E5D-AEAE-F81ED1093FF3}" destId="{756D2AF8-B59E-48E6-8AE5-C545C493AF90}" srcOrd="0" destOrd="0" presId="urn:microsoft.com/office/officeart/2005/8/layout/vList5"/>
    <dgm:cxn modelId="{493CE9E9-D707-43E4-BA15-8B782CEDA477}" srcId="{8DE1DA19-D925-4653-A67A-2ACB4927B6B3}" destId="{71191FC4-6C68-44EE-9D6E-60FBAE2329B1}" srcOrd="0" destOrd="0" parTransId="{2F284119-B67D-4909-B748-EA8A000B9931}" sibTransId="{9EC131FD-680E-40F9-9D0B-8D7E973B325C}"/>
    <dgm:cxn modelId="{23112030-6093-45F3-BEFF-F06392EC2E12}" srcId="{72B1BFAE-5A96-4150-ADC3-505AEA9FF2D9}" destId="{B711F1E2-DCF1-4485-BFBD-47A2CB34ED5D}" srcOrd="0" destOrd="0" parTransId="{80055381-1A2C-4B1F-947B-C156FA322496}" sibTransId="{25D59527-B349-44BA-917C-E6E6FB830CFF}"/>
    <dgm:cxn modelId="{9B8286FA-0328-411D-AC84-AC1C8F80BFBA}" type="presOf" srcId="{72B1BFAE-5A96-4150-ADC3-505AEA9FF2D9}" destId="{8DF4F18E-8495-4D3D-8D42-052EC8089EB0}" srcOrd="0" destOrd="0" presId="urn:microsoft.com/office/officeart/2005/8/layout/vList5"/>
    <dgm:cxn modelId="{DC80BC46-B311-47B8-80DA-9FDD610263D3}" srcId="{99BE7E16-F07D-4E5D-AEAE-F81ED1093FF3}" destId="{15C5FA0C-C55B-47D8-81AF-FFBE60972C4F}" srcOrd="0" destOrd="0" parTransId="{837033DE-330C-4ABD-BED7-0C52C4C8BC28}" sibTransId="{29BACAF1-6CDC-4DF8-AB5C-5E561D6625AB}"/>
    <dgm:cxn modelId="{CDE89336-59F5-4B40-9D8E-4CF6D01D2EFE}" srcId="{8DE1DA19-D925-4653-A67A-2ACB4927B6B3}" destId="{72B1BFAE-5A96-4150-ADC3-505AEA9FF2D9}" srcOrd="1" destOrd="0" parTransId="{4099632D-9BEC-4040-9B63-BF4507CFE8D9}" sibTransId="{A53FC7D1-ED47-4085-8F29-2BC407886029}"/>
    <dgm:cxn modelId="{81D0B758-568E-4CCF-B5DF-E42642B2E064}" type="presOf" srcId="{8DE1DA19-D925-4653-A67A-2ACB4927B6B3}" destId="{0BA16A6B-DE2D-4385-9161-31D01AB08A68}" srcOrd="0" destOrd="0" presId="urn:microsoft.com/office/officeart/2005/8/layout/vList5"/>
    <dgm:cxn modelId="{7CD3BDE0-A96D-4703-A4F8-B25E3BDB7892}" srcId="{8DE1DA19-D925-4653-A67A-2ACB4927B6B3}" destId="{99BE7E16-F07D-4E5D-AEAE-F81ED1093FF3}" srcOrd="2" destOrd="0" parTransId="{C2E551E3-55A4-4E98-B0E2-953C4DB58F79}" sibTransId="{86172BD5-65DE-4AEC-B3B9-10EC2EE2F026}"/>
    <dgm:cxn modelId="{E4B77FE6-C945-4124-8EBA-F46AE83B071A}" type="presParOf" srcId="{0BA16A6B-DE2D-4385-9161-31D01AB08A68}" destId="{B580394B-3E96-4AD0-B1A7-15CEE481A44B}" srcOrd="0" destOrd="0" presId="urn:microsoft.com/office/officeart/2005/8/layout/vList5"/>
    <dgm:cxn modelId="{6CD92ECC-3378-4500-B5DE-269E6C732E7D}" type="presParOf" srcId="{B580394B-3E96-4AD0-B1A7-15CEE481A44B}" destId="{2BDFD376-5B79-4863-916B-687F54998680}" srcOrd="0" destOrd="0" presId="urn:microsoft.com/office/officeart/2005/8/layout/vList5"/>
    <dgm:cxn modelId="{83B84C32-49DC-47AA-A842-7EDA2105338B}" type="presParOf" srcId="{0BA16A6B-DE2D-4385-9161-31D01AB08A68}" destId="{3985553E-EF7D-4878-ADD8-949B5A5117E0}" srcOrd="1" destOrd="0" presId="urn:microsoft.com/office/officeart/2005/8/layout/vList5"/>
    <dgm:cxn modelId="{4E91EB2F-3AB9-4980-A3BF-4B8E83F66FBE}" type="presParOf" srcId="{0BA16A6B-DE2D-4385-9161-31D01AB08A68}" destId="{AC5D94A6-9DF4-4A65-83F4-A486F27D821A}" srcOrd="2" destOrd="0" presId="urn:microsoft.com/office/officeart/2005/8/layout/vList5"/>
    <dgm:cxn modelId="{ED8BDE76-3E2F-4C1F-A448-1DC29F3AD27D}" type="presParOf" srcId="{AC5D94A6-9DF4-4A65-83F4-A486F27D821A}" destId="{8DF4F18E-8495-4D3D-8D42-052EC8089EB0}" srcOrd="0" destOrd="0" presId="urn:microsoft.com/office/officeart/2005/8/layout/vList5"/>
    <dgm:cxn modelId="{E9DEA7A0-5331-4CA5-9BBD-7D917DAF1567}" type="presParOf" srcId="{AC5D94A6-9DF4-4A65-83F4-A486F27D821A}" destId="{351FAB3A-C4BB-43CA-A5EC-0E6B36AB48C7}" srcOrd="1" destOrd="0" presId="urn:microsoft.com/office/officeart/2005/8/layout/vList5"/>
    <dgm:cxn modelId="{EE3AF991-5B30-48AE-BEC2-1BA607E927CC}" type="presParOf" srcId="{0BA16A6B-DE2D-4385-9161-31D01AB08A68}" destId="{E4A1B489-E618-4CE6-912D-B06215FBA155}" srcOrd="3" destOrd="0" presId="urn:microsoft.com/office/officeart/2005/8/layout/vList5"/>
    <dgm:cxn modelId="{626C4D41-7AD2-4C0F-B826-C98B099A64C8}" type="presParOf" srcId="{0BA16A6B-DE2D-4385-9161-31D01AB08A68}" destId="{EF8D32CC-9B49-43DF-9C1A-1AC16B066694}" srcOrd="4" destOrd="0" presId="urn:microsoft.com/office/officeart/2005/8/layout/vList5"/>
    <dgm:cxn modelId="{E4A2E221-C1E9-45F2-A136-D8D5DCAD404C}" type="presParOf" srcId="{EF8D32CC-9B49-43DF-9C1A-1AC16B066694}" destId="{756D2AF8-B59E-48E6-8AE5-C545C493AF90}" srcOrd="0" destOrd="0" presId="urn:microsoft.com/office/officeart/2005/8/layout/vList5"/>
    <dgm:cxn modelId="{4B521ECC-C3E5-4AF4-8C5B-4BB83F708504}" type="presParOf" srcId="{EF8D32CC-9B49-43DF-9C1A-1AC16B066694}" destId="{F22A447E-2D01-4000-9CAD-72B427810464}" srcOrd="1" destOrd="0" presId="urn:microsoft.com/office/officeart/2005/8/layout/vList5"/>
    <dgm:cxn modelId="{7AFC0316-F3CD-4BC8-BBA3-25020E59EA77}" type="presParOf" srcId="{0BA16A6B-DE2D-4385-9161-31D01AB08A68}" destId="{538BBFFC-6D14-4B48-B1C7-C96DC51DC389}" srcOrd="5" destOrd="0" presId="urn:microsoft.com/office/officeart/2005/8/layout/vList5"/>
    <dgm:cxn modelId="{1000E663-F0A5-4FC4-8E77-4DD2BF034007}" type="presParOf" srcId="{0BA16A6B-DE2D-4385-9161-31D01AB08A68}" destId="{E0E4BC03-56BB-47A1-A4B6-AB22FCCA0E13}" srcOrd="6" destOrd="0" presId="urn:microsoft.com/office/officeart/2005/8/layout/vList5"/>
    <dgm:cxn modelId="{9B8392B7-221B-4E80-839D-65042342901F}" type="presParOf" srcId="{E0E4BC03-56BB-47A1-A4B6-AB22FCCA0E13}" destId="{FEEEB0B3-C829-4EC6-8659-14B50E2A4A9F}" srcOrd="0" destOrd="0" presId="urn:microsoft.com/office/officeart/2005/8/layout/vList5"/>
    <dgm:cxn modelId="{14793CD4-1073-496A-AE7E-0A0D289DB117}" type="presParOf" srcId="{E0E4BC03-56BB-47A1-A4B6-AB22FCCA0E13}" destId="{DEAEFE90-8DC9-4087-BBE0-F2B8982AB08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13C80-5471-4481-A82C-E226EEEBC82D}">
      <dsp:nvSpPr>
        <dsp:cNvPr id="0" name=""/>
        <dsp:cNvSpPr/>
      </dsp:nvSpPr>
      <dsp:spPr>
        <a:xfrm>
          <a:off x="2443" y="1024894"/>
          <a:ext cx="7915993" cy="1526642"/>
        </a:xfrm>
        <a:prstGeom prst="rect">
          <a:avLst/>
        </a:prstGeom>
        <a:solidFill>
          <a:schemeClr val="accent5">
            <a:alpha val="40000"/>
            <a:tint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73158" tIns="68580" rIns="68580" bIns="68580" numCol="1" spcCol="1270" anchor="t" anchorCtr="0">
          <a:noAutofit/>
        </a:bodyPr>
        <a:lstStyle/>
        <a:p>
          <a:pPr lvl="0" algn="l" defTabSz="800100">
            <a:lnSpc>
              <a:spcPct val="90000"/>
            </a:lnSpc>
            <a:spcBef>
              <a:spcPct val="0"/>
            </a:spcBef>
            <a:spcAft>
              <a:spcPct val="35000"/>
            </a:spcAft>
          </a:pPr>
          <a:r>
            <a:rPr lang="en-US" sz="1800" b="1" kern="1200" dirty="0" err="1" smtClean="0"/>
            <a:t>Arah</a:t>
          </a:r>
          <a:r>
            <a:rPr lang="en-US" sz="1800" b="1" kern="1200" dirty="0" smtClean="0"/>
            <a:t> Pembangunan </a:t>
          </a:r>
          <a:r>
            <a:rPr lang="en-US" sz="1800" b="1" kern="1200" dirty="0" err="1" smtClean="0"/>
            <a:t>Kelautan</a:t>
          </a:r>
          <a:r>
            <a:rPr lang="en-US" sz="1800" b="1" kern="1200" dirty="0" smtClean="0"/>
            <a:t> </a:t>
          </a:r>
          <a:r>
            <a:rPr lang="en-US" sz="1800" b="1" kern="1200" dirty="0" err="1" smtClean="0"/>
            <a:t>dan</a:t>
          </a:r>
          <a:r>
            <a:rPr lang="en-US" sz="1800" b="1" kern="1200" dirty="0" smtClean="0"/>
            <a:t> </a:t>
          </a:r>
          <a:r>
            <a:rPr lang="en-US" sz="1800" b="1" kern="1200" dirty="0" err="1" smtClean="0"/>
            <a:t>Perikanan</a:t>
          </a:r>
          <a:endParaRPr lang="en-ID" sz="3600" b="1" kern="1200" dirty="0"/>
        </a:p>
        <a:p>
          <a:pPr marL="114300" lvl="1" indent="-114300" algn="l" defTabSz="622300">
            <a:lnSpc>
              <a:spcPct val="90000"/>
            </a:lnSpc>
            <a:spcBef>
              <a:spcPct val="0"/>
            </a:spcBef>
            <a:spcAft>
              <a:spcPct val="15000"/>
            </a:spcAft>
            <a:buChar char="••"/>
          </a:pPr>
          <a:r>
            <a:rPr lang="id-ID" sz="1400" kern="1200" dirty="0" smtClean="0"/>
            <a:t>Pemanfaatan Sumber Daya Kelautan dan Perikanan Secara Optimal</a:t>
          </a:r>
          <a:endParaRPr lang="en-ID" sz="1400" kern="1200" dirty="0"/>
        </a:p>
        <a:p>
          <a:pPr marL="114300" lvl="1" indent="-114300" algn="l" defTabSz="622300">
            <a:lnSpc>
              <a:spcPct val="90000"/>
            </a:lnSpc>
            <a:spcBef>
              <a:spcPct val="0"/>
            </a:spcBef>
            <a:spcAft>
              <a:spcPct val="15000"/>
            </a:spcAft>
            <a:buChar char="••"/>
          </a:pPr>
          <a:r>
            <a:rPr lang="id-ID" sz="1400" kern="1200" dirty="0" smtClean="0"/>
            <a:t>Peningkatan Nilai Tambah dan Daya Saing Secara Optimal</a:t>
          </a:r>
          <a:endParaRPr lang="en-ID" sz="1400" kern="1200" dirty="0"/>
        </a:p>
        <a:p>
          <a:pPr marL="114300" lvl="1" indent="-114300" algn="l" defTabSz="622300">
            <a:lnSpc>
              <a:spcPct val="90000"/>
            </a:lnSpc>
            <a:spcBef>
              <a:spcPct val="0"/>
            </a:spcBef>
            <a:spcAft>
              <a:spcPct val="15000"/>
            </a:spcAft>
            <a:buChar char="••"/>
          </a:pPr>
          <a:r>
            <a:rPr lang="id-ID" sz="1400" kern="1200" dirty="0" smtClean="0"/>
            <a:t>Peningkatan Upaya Pengelolaan dan Pengawasan Pemanfaatan Sumber Daya Kelautan dan Perikanan</a:t>
          </a:r>
          <a:endParaRPr lang="en-ID" sz="1400" kern="1200" dirty="0"/>
        </a:p>
      </dsp:txBody>
      <dsp:txXfrm>
        <a:off x="2443" y="1024894"/>
        <a:ext cx="7915993" cy="1526642"/>
      </dsp:txXfrm>
    </dsp:sp>
    <dsp:sp modelId="{E8B6060F-3150-4A68-AD74-E75C54641860}">
      <dsp:nvSpPr>
        <dsp:cNvPr id="0" name=""/>
        <dsp:cNvSpPr/>
      </dsp:nvSpPr>
      <dsp:spPr>
        <a:xfrm>
          <a:off x="0" y="805858"/>
          <a:ext cx="1125490" cy="1973645"/>
        </a:xfrm>
        <a:prstGeom prst="rect">
          <a:avLst/>
        </a:prstGeom>
        <a:solidFill>
          <a:schemeClr val="accent5">
            <a:tint val="40000"/>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5E462D68-CD03-48D6-833F-2E7386609DE2}">
      <dsp:nvSpPr>
        <dsp:cNvPr id="0" name=""/>
        <dsp:cNvSpPr/>
      </dsp:nvSpPr>
      <dsp:spPr>
        <a:xfrm>
          <a:off x="2443" y="2888069"/>
          <a:ext cx="7915993" cy="1879661"/>
        </a:xfrm>
        <a:prstGeom prst="rect">
          <a:avLst/>
        </a:prstGeom>
        <a:solidFill>
          <a:schemeClr val="accent5">
            <a:alpha val="40000"/>
            <a:tint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73158" tIns="68580" rIns="68580" bIns="68580" numCol="1" spcCol="1270" anchor="t" anchorCtr="0">
          <a:noAutofit/>
        </a:bodyPr>
        <a:lstStyle/>
        <a:p>
          <a:pPr lvl="0" algn="l" defTabSz="800100">
            <a:lnSpc>
              <a:spcPct val="90000"/>
            </a:lnSpc>
            <a:spcBef>
              <a:spcPct val="0"/>
            </a:spcBef>
            <a:spcAft>
              <a:spcPct val="35000"/>
            </a:spcAft>
          </a:pPr>
          <a:r>
            <a:rPr lang="en-US" sz="1800" b="1" kern="1200" dirty="0" smtClean="0"/>
            <a:t>Program </a:t>
          </a:r>
          <a:r>
            <a:rPr lang="en-US" sz="1800" b="1" kern="1200" dirty="0" err="1" smtClean="0"/>
            <a:t>Strategis</a:t>
          </a:r>
          <a:endParaRPr lang="en-ID" sz="1800" b="1" kern="1200" dirty="0"/>
        </a:p>
        <a:p>
          <a:pPr marL="114300" lvl="1" indent="-114300" algn="l" defTabSz="622300">
            <a:lnSpc>
              <a:spcPct val="90000"/>
            </a:lnSpc>
            <a:spcBef>
              <a:spcPct val="0"/>
            </a:spcBef>
            <a:spcAft>
              <a:spcPct val="15000"/>
            </a:spcAft>
            <a:buChar char="••"/>
          </a:pPr>
          <a:r>
            <a:rPr lang="id-ID" sz="1400" kern="1200" dirty="0" smtClean="0"/>
            <a:t>Program Pengelolaan Sumber Daya Perikanan Tangkap</a:t>
          </a:r>
          <a:endParaRPr lang="en-ID" sz="1400" kern="1200" dirty="0"/>
        </a:p>
        <a:p>
          <a:pPr marL="114300" lvl="1" indent="-114300" algn="l" defTabSz="622300">
            <a:lnSpc>
              <a:spcPct val="90000"/>
            </a:lnSpc>
            <a:spcBef>
              <a:spcPct val="0"/>
            </a:spcBef>
            <a:spcAft>
              <a:spcPct val="15000"/>
            </a:spcAft>
            <a:buChar char="••"/>
          </a:pPr>
          <a:r>
            <a:rPr lang="id-ID" sz="1400" kern="1200" dirty="0" smtClean="0"/>
            <a:t>Program Peningkatan Daya Saing Usaha Produk Kelautan dan Perikanan</a:t>
          </a:r>
          <a:endParaRPr lang="en-ID" sz="1400" kern="1200" dirty="0"/>
        </a:p>
        <a:p>
          <a:pPr marL="114300" lvl="1" indent="-114300" algn="l" defTabSz="622300">
            <a:lnSpc>
              <a:spcPct val="90000"/>
            </a:lnSpc>
            <a:spcBef>
              <a:spcPct val="0"/>
            </a:spcBef>
            <a:spcAft>
              <a:spcPct val="15000"/>
            </a:spcAft>
            <a:buChar char="••"/>
          </a:pPr>
          <a:r>
            <a:rPr lang="id-ID" sz="1400" kern="1200" dirty="0" smtClean="0"/>
            <a:t>Program Pengelolaan Sumber Daya Laut dan Pesisir</a:t>
          </a:r>
          <a:endParaRPr lang="en-ID" sz="1400" kern="1200" dirty="0"/>
        </a:p>
        <a:p>
          <a:pPr marL="114300" lvl="1" indent="-114300" algn="l" defTabSz="622300">
            <a:lnSpc>
              <a:spcPct val="90000"/>
            </a:lnSpc>
            <a:spcBef>
              <a:spcPct val="0"/>
            </a:spcBef>
            <a:spcAft>
              <a:spcPct val="15000"/>
            </a:spcAft>
            <a:buChar char="••"/>
          </a:pPr>
          <a:r>
            <a:rPr lang="id-ID" sz="1400" kern="1200" dirty="0" smtClean="0"/>
            <a:t>Program Pengawasan Pemanfaatan Sumber Daya Kelautan dan Perikanan</a:t>
          </a:r>
          <a:endParaRPr lang="en-ID" sz="1400" kern="1200" dirty="0"/>
        </a:p>
        <a:p>
          <a:pPr marL="114300" lvl="1" indent="-114300" algn="l" defTabSz="622300">
            <a:lnSpc>
              <a:spcPct val="90000"/>
            </a:lnSpc>
            <a:spcBef>
              <a:spcPct val="0"/>
            </a:spcBef>
            <a:spcAft>
              <a:spcPct val="15000"/>
            </a:spcAft>
            <a:buChar char="••"/>
          </a:pPr>
          <a:r>
            <a:rPr lang="id-ID" sz="1400" kern="1200" dirty="0" smtClean="0"/>
            <a:t>Program </a:t>
          </a:r>
          <a:r>
            <a:rPr lang="en-US" sz="1400" kern="1200" dirty="0" err="1" smtClean="0"/>
            <a:t>Pengembangan</a:t>
          </a:r>
          <a:r>
            <a:rPr lang="en-US" sz="1400" kern="1200" dirty="0" smtClean="0"/>
            <a:t> </a:t>
          </a:r>
          <a:r>
            <a:rPr lang="en-US" sz="1400" kern="1200" dirty="0" err="1" smtClean="0"/>
            <a:t>dan</a:t>
          </a:r>
          <a:r>
            <a:rPr lang="en-US" sz="1400" kern="1200" dirty="0" smtClean="0"/>
            <a:t> </a:t>
          </a:r>
          <a:r>
            <a:rPr lang="en-US" sz="1400" kern="1200" dirty="0" err="1" smtClean="0"/>
            <a:t>Pengelolaan</a:t>
          </a:r>
          <a:r>
            <a:rPr lang="en-US" sz="1400" kern="1200" dirty="0" smtClean="0"/>
            <a:t> </a:t>
          </a:r>
          <a:r>
            <a:rPr lang="en-US" sz="1400" kern="1200" dirty="0" err="1" smtClean="0"/>
            <a:t>Sumber</a:t>
          </a:r>
          <a:r>
            <a:rPr lang="en-US" sz="1400" kern="1200" dirty="0" smtClean="0"/>
            <a:t> </a:t>
          </a:r>
          <a:r>
            <a:rPr lang="en-US" sz="1400" kern="1200" dirty="0" err="1" smtClean="0"/>
            <a:t>Daya</a:t>
          </a:r>
          <a:r>
            <a:rPr lang="en-US" sz="1400" kern="1200" dirty="0" smtClean="0"/>
            <a:t> </a:t>
          </a:r>
          <a:r>
            <a:rPr lang="en-US" sz="1400" kern="1200" dirty="0" err="1" smtClean="0"/>
            <a:t>Perikanan</a:t>
          </a:r>
          <a:r>
            <a:rPr lang="en-US" sz="1400" kern="1200" dirty="0" smtClean="0"/>
            <a:t> </a:t>
          </a:r>
          <a:r>
            <a:rPr lang="en-US" sz="1400" kern="1200" dirty="0" err="1" smtClean="0"/>
            <a:t>Budidaya</a:t>
          </a:r>
          <a:endParaRPr lang="en-ID" sz="1050" kern="1200" dirty="0"/>
        </a:p>
      </dsp:txBody>
      <dsp:txXfrm>
        <a:off x="2443" y="2888069"/>
        <a:ext cx="7915993" cy="1879661"/>
      </dsp:txXfrm>
    </dsp:sp>
    <dsp:sp modelId="{DBA70628-DDFC-47E7-8E84-3C44CB119080}">
      <dsp:nvSpPr>
        <dsp:cNvPr id="0" name=""/>
        <dsp:cNvSpPr/>
      </dsp:nvSpPr>
      <dsp:spPr>
        <a:xfrm>
          <a:off x="0" y="2995634"/>
          <a:ext cx="1125490" cy="1973645"/>
        </a:xfrm>
        <a:prstGeom prst="rect">
          <a:avLst/>
        </a:prstGeom>
        <a:solidFill>
          <a:schemeClr val="accent5">
            <a:tint val="40000"/>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DFD376-5B79-4863-916B-687F54998680}">
      <dsp:nvSpPr>
        <dsp:cNvPr id="0" name=""/>
        <dsp:cNvSpPr/>
      </dsp:nvSpPr>
      <dsp:spPr>
        <a:xfrm>
          <a:off x="0" y="1399"/>
          <a:ext cx="2718075" cy="6728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id-ID" sz="2000" kern="1200" dirty="0" smtClean="0">
              <a:solidFill>
                <a:schemeClr val="tx1"/>
              </a:solidFill>
            </a:rPr>
            <a:t>Permasalahan</a:t>
          </a:r>
          <a:endParaRPr lang="id-ID" sz="2000" kern="1200" dirty="0">
            <a:solidFill>
              <a:schemeClr val="tx1"/>
            </a:solidFill>
          </a:endParaRPr>
        </a:p>
      </dsp:txBody>
      <dsp:txXfrm>
        <a:off x="32848" y="34247"/>
        <a:ext cx="2652379" cy="607201"/>
      </dsp:txXfrm>
    </dsp:sp>
    <dsp:sp modelId="{351FAB3A-C4BB-43CA-A5EC-0E6B36AB48C7}">
      <dsp:nvSpPr>
        <dsp:cNvPr id="0" name=""/>
        <dsp:cNvSpPr/>
      </dsp:nvSpPr>
      <dsp:spPr>
        <a:xfrm rot="5400000">
          <a:off x="3856863" y="-1443965"/>
          <a:ext cx="538318" cy="497671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id-ID" sz="1500" kern="1200" dirty="0" smtClean="0"/>
            <a:t>Kurangnya kesadaran Masyarakat akan manfaat makan ikan</a:t>
          </a:r>
          <a:endParaRPr lang="id-ID" sz="1500" kern="1200" dirty="0"/>
        </a:p>
      </dsp:txBody>
      <dsp:txXfrm rot="-5400000">
        <a:off x="1637667" y="801510"/>
        <a:ext cx="4950433" cy="485760"/>
      </dsp:txXfrm>
    </dsp:sp>
    <dsp:sp modelId="{8DF4F18E-8495-4D3D-8D42-052EC8089EB0}">
      <dsp:nvSpPr>
        <dsp:cNvPr id="0" name=""/>
        <dsp:cNvSpPr/>
      </dsp:nvSpPr>
      <dsp:spPr>
        <a:xfrm>
          <a:off x="935832" y="707941"/>
          <a:ext cx="701834" cy="6728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id-ID" sz="2000" kern="1200" dirty="0" smtClean="0">
              <a:solidFill>
                <a:schemeClr val="tx1"/>
              </a:solidFill>
            </a:rPr>
            <a:t>01</a:t>
          </a:r>
          <a:endParaRPr lang="id-ID" sz="2000" kern="1200" dirty="0">
            <a:solidFill>
              <a:schemeClr val="tx1"/>
            </a:solidFill>
          </a:endParaRPr>
        </a:p>
      </dsp:txBody>
      <dsp:txXfrm>
        <a:off x="968680" y="740789"/>
        <a:ext cx="636138" cy="607201"/>
      </dsp:txXfrm>
    </dsp:sp>
    <dsp:sp modelId="{F22A447E-2D01-4000-9CAD-72B427810464}">
      <dsp:nvSpPr>
        <dsp:cNvPr id="0" name=""/>
        <dsp:cNvSpPr/>
      </dsp:nvSpPr>
      <dsp:spPr>
        <a:xfrm rot="5400000">
          <a:off x="3856863" y="-737423"/>
          <a:ext cx="538318" cy="497671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id-ID" sz="1500" kern="1200" dirty="0" smtClean="0"/>
            <a:t>Kurangnya pengenalan akan produk olahan ikan</a:t>
          </a:r>
          <a:endParaRPr lang="id-ID" sz="1500" kern="1200" dirty="0"/>
        </a:p>
      </dsp:txBody>
      <dsp:txXfrm rot="-5400000">
        <a:off x="1637667" y="1508052"/>
        <a:ext cx="4950433" cy="485760"/>
      </dsp:txXfrm>
    </dsp:sp>
    <dsp:sp modelId="{756D2AF8-B59E-48E6-8AE5-C545C493AF90}">
      <dsp:nvSpPr>
        <dsp:cNvPr id="0" name=""/>
        <dsp:cNvSpPr/>
      </dsp:nvSpPr>
      <dsp:spPr>
        <a:xfrm>
          <a:off x="935832" y="1414483"/>
          <a:ext cx="701834" cy="6728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id-ID" sz="2000" kern="1200" dirty="0" smtClean="0">
              <a:solidFill>
                <a:schemeClr val="tx1"/>
              </a:solidFill>
            </a:rPr>
            <a:t>02</a:t>
          </a:r>
          <a:endParaRPr lang="id-ID" sz="2000" kern="1200" dirty="0">
            <a:solidFill>
              <a:schemeClr val="tx1"/>
            </a:solidFill>
          </a:endParaRPr>
        </a:p>
      </dsp:txBody>
      <dsp:txXfrm>
        <a:off x="968680" y="1447331"/>
        <a:ext cx="636138" cy="607201"/>
      </dsp:txXfrm>
    </dsp:sp>
    <dsp:sp modelId="{DEAEFE90-8DC9-4087-BBE0-F2B8982AB086}">
      <dsp:nvSpPr>
        <dsp:cNvPr id="0" name=""/>
        <dsp:cNvSpPr/>
      </dsp:nvSpPr>
      <dsp:spPr>
        <a:xfrm rot="5400000">
          <a:off x="3856597" y="-30615"/>
          <a:ext cx="538318" cy="497618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id-ID" sz="1500" kern="1200" dirty="0" smtClean="0"/>
            <a:t>Banyak UPI (Unit Pengolahan Ikan) yang belum memiliki SKP</a:t>
          </a:r>
          <a:endParaRPr lang="id-ID" sz="1500" kern="1200" dirty="0"/>
        </a:p>
      </dsp:txBody>
      <dsp:txXfrm rot="-5400000">
        <a:off x="1637667" y="2214594"/>
        <a:ext cx="4949901" cy="485760"/>
      </dsp:txXfrm>
    </dsp:sp>
    <dsp:sp modelId="{FEEEB0B3-C829-4EC6-8659-14B50E2A4A9F}">
      <dsp:nvSpPr>
        <dsp:cNvPr id="0" name=""/>
        <dsp:cNvSpPr/>
      </dsp:nvSpPr>
      <dsp:spPr>
        <a:xfrm>
          <a:off x="935832" y="2121026"/>
          <a:ext cx="701834" cy="6728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id-ID" sz="2000" kern="1200" dirty="0" smtClean="0">
              <a:solidFill>
                <a:schemeClr val="tx1"/>
              </a:solidFill>
            </a:rPr>
            <a:t>03</a:t>
          </a:r>
          <a:endParaRPr lang="id-ID" sz="2000" kern="1200" dirty="0">
            <a:solidFill>
              <a:schemeClr val="tx1"/>
            </a:solidFill>
          </a:endParaRPr>
        </a:p>
      </dsp:txBody>
      <dsp:txXfrm>
        <a:off x="968680" y="2153874"/>
        <a:ext cx="636138" cy="607201"/>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vl1pPr>
          </a:lstStyle>
          <a:p>
            <a:fld id="{62E2F1D7-8ECC-4B70-97DC-83B40B57214E}" type="datetimeFigureOut">
              <a:rPr lang="id-ID" smtClean="0"/>
              <a:t>24/06/2020</a:t>
            </a:fld>
            <a:endParaRPr lang="id-ID"/>
          </a:p>
        </p:txBody>
      </p:sp>
      <p:sp>
        <p:nvSpPr>
          <p:cNvPr id="4" name="Slide Image Placeholder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724202"/>
            <a:ext cx="5486400" cy="4475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lvl1pPr>
          </a:lstStyle>
          <a:p>
            <a:fld id="{EE0ADE93-BE62-4030-927A-651F9988D77A}" type="slidenum">
              <a:rPr lang="id-ID" smtClean="0"/>
              <a:t>‹#›</a:t>
            </a:fld>
            <a:endParaRPr lang="id-ID"/>
          </a:p>
        </p:txBody>
      </p:sp>
    </p:spTree>
    <p:extLst>
      <p:ext uri="{BB962C8B-B14F-4D97-AF65-F5344CB8AC3E}">
        <p14:creationId xmlns:p14="http://schemas.microsoft.com/office/powerpoint/2010/main" val="332384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845D5832-D86D-48CC-A2C8-FFA8F6FF3F91}" type="slidenum">
              <a:rPr lang="en-ID" smtClean="0"/>
              <a:pPr/>
              <a:t>1</a:t>
            </a:fld>
            <a:endParaRPr lang="en-ID"/>
          </a:p>
        </p:txBody>
      </p:sp>
    </p:spTree>
    <p:extLst>
      <p:ext uri="{BB962C8B-B14F-4D97-AF65-F5344CB8AC3E}">
        <p14:creationId xmlns:p14="http://schemas.microsoft.com/office/powerpoint/2010/main" val="101482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845D5832-D86D-48CC-A2C8-FFA8F6FF3F91}" type="slidenum">
              <a:rPr lang="en-ID" smtClean="0"/>
              <a:pPr/>
              <a:t>2</a:t>
            </a:fld>
            <a:endParaRPr lang="en-ID"/>
          </a:p>
        </p:txBody>
      </p:sp>
    </p:spTree>
    <p:extLst>
      <p:ext uri="{BB962C8B-B14F-4D97-AF65-F5344CB8AC3E}">
        <p14:creationId xmlns:p14="http://schemas.microsoft.com/office/powerpoint/2010/main" val="2173528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845D5832-D86D-48CC-A2C8-FFA8F6FF3F91}" type="slidenum">
              <a:rPr lang="en-ID" smtClean="0"/>
              <a:pPr/>
              <a:t>3</a:t>
            </a:fld>
            <a:endParaRPr lang="en-ID"/>
          </a:p>
        </p:txBody>
      </p:sp>
    </p:spTree>
    <p:extLst>
      <p:ext uri="{BB962C8B-B14F-4D97-AF65-F5344CB8AC3E}">
        <p14:creationId xmlns:p14="http://schemas.microsoft.com/office/powerpoint/2010/main" val="3496248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845D5832-D86D-48CC-A2C8-FFA8F6FF3F91}" type="slidenum">
              <a:rPr lang="en-ID" smtClean="0"/>
              <a:pPr/>
              <a:t>4</a:t>
            </a:fld>
            <a:endParaRPr lang="en-ID"/>
          </a:p>
        </p:txBody>
      </p:sp>
    </p:spTree>
    <p:extLst>
      <p:ext uri="{BB962C8B-B14F-4D97-AF65-F5344CB8AC3E}">
        <p14:creationId xmlns:p14="http://schemas.microsoft.com/office/powerpoint/2010/main" val="281914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845D5832-D86D-48CC-A2C8-FFA8F6FF3F91}" type="slidenum">
              <a:rPr lang="en-ID" smtClean="0"/>
              <a:pPr/>
              <a:t>11</a:t>
            </a:fld>
            <a:endParaRPr lang="en-ID"/>
          </a:p>
        </p:txBody>
      </p:sp>
    </p:spTree>
    <p:extLst>
      <p:ext uri="{BB962C8B-B14F-4D97-AF65-F5344CB8AC3E}">
        <p14:creationId xmlns:p14="http://schemas.microsoft.com/office/powerpoint/2010/main" val="1114129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845D5832-D86D-48CC-A2C8-FFA8F6FF3F91}" type="slidenum">
              <a:rPr lang="en-ID" smtClean="0"/>
              <a:pPr/>
              <a:t>12</a:t>
            </a:fld>
            <a:endParaRPr lang="en-ID"/>
          </a:p>
        </p:txBody>
      </p:sp>
    </p:spTree>
    <p:extLst>
      <p:ext uri="{BB962C8B-B14F-4D97-AF65-F5344CB8AC3E}">
        <p14:creationId xmlns:p14="http://schemas.microsoft.com/office/powerpoint/2010/main" val="1114129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845D5832-D86D-48CC-A2C8-FFA8F6FF3F91}" type="slidenum">
              <a:rPr lang="en-ID" smtClean="0"/>
              <a:pPr/>
              <a:t>13</a:t>
            </a:fld>
            <a:endParaRPr lang="en-ID"/>
          </a:p>
        </p:txBody>
      </p:sp>
    </p:spTree>
    <p:extLst>
      <p:ext uri="{BB962C8B-B14F-4D97-AF65-F5344CB8AC3E}">
        <p14:creationId xmlns:p14="http://schemas.microsoft.com/office/powerpoint/2010/main" val="1114129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845D5832-D86D-48CC-A2C8-FFA8F6FF3F91}" type="slidenum">
              <a:rPr lang="en-ID" smtClean="0"/>
              <a:pPr/>
              <a:t>14</a:t>
            </a:fld>
            <a:endParaRPr lang="en-ID"/>
          </a:p>
        </p:txBody>
      </p:sp>
    </p:spTree>
    <p:extLst>
      <p:ext uri="{BB962C8B-B14F-4D97-AF65-F5344CB8AC3E}">
        <p14:creationId xmlns:p14="http://schemas.microsoft.com/office/powerpoint/2010/main" val="1114129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352C611C-0E7C-4446-B09E-C4E5E393777A}" type="datetimeFigureOut">
              <a:rPr lang="id-ID" smtClean="0"/>
              <a:t>24/06/2020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34591FC-34CC-440F-9F2A-1D25EA1E91E0}" type="slidenum">
              <a:rPr lang="id-ID" smtClean="0"/>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352C611C-0E7C-4446-B09E-C4E5E393777A}" type="datetimeFigureOut">
              <a:rPr lang="id-ID" smtClean="0"/>
              <a:t>24/06/2020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34591FC-34CC-440F-9F2A-1D25EA1E91E0}" type="slidenum">
              <a:rPr lang="id-ID" smtClean="0"/>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352C611C-0E7C-4446-B09E-C4E5E393777A}" type="datetimeFigureOut">
              <a:rPr lang="id-ID" smtClean="0"/>
              <a:t>24/06/2020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34591FC-34CC-440F-9F2A-1D25EA1E91E0}" type="slidenum">
              <a:rPr lang="id-ID" smtClean="0"/>
              <a:t>‹#›</a:t>
            </a:fld>
            <a:endParaRPr lang="id-I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Contents slide layout">
    <p:spTree>
      <p:nvGrpSpPr>
        <p:cNvPr id="1" name=""/>
        <p:cNvGrpSpPr/>
        <p:nvPr/>
      </p:nvGrpSpPr>
      <p:grpSpPr>
        <a:xfrm>
          <a:off x="0" y="0"/>
          <a:ext cx="0" cy="0"/>
          <a:chOff x="0" y="0"/>
          <a:chExt cx="0" cy="0"/>
        </a:xfrm>
      </p:grpSpPr>
      <p:sp>
        <p:nvSpPr>
          <p:cNvPr id="58" name="Picture Placeholder 57">
            <a:extLst>
              <a:ext uri="{FF2B5EF4-FFF2-40B4-BE49-F238E27FC236}">
                <a16:creationId xmlns="" xmlns:a16="http://schemas.microsoft.com/office/drawing/2014/main" id="{4A0BA738-1393-424E-9EAA-4B8312B81727}"/>
              </a:ext>
            </a:extLst>
          </p:cNvPr>
          <p:cNvSpPr>
            <a:spLocks noGrp="1"/>
          </p:cNvSpPr>
          <p:nvPr>
            <p:ph type="pic" idx="13" hasCustomPrompt="1"/>
          </p:nvPr>
        </p:nvSpPr>
        <p:spPr>
          <a:xfrm>
            <a:off x="3990883" y="2"/>
            <a:ext cx="5088677" cy="6593391"/>
          </a:xfrm>
          <a:custGeom>
            <a:avLst/>
            <a:gdLst>
              <a:gd name="connsiteX0" fmla="*/ 3765937 w 6784903"/>
              <a:gd name="connsiteY0" fmla="*/ 6093108 h 6593390"/>
              <a:gd name="connsiteX1" fmla="*/ 4096124 w 6784903"/>
              <a:gd name="connsiteY1" fmla="*/ 6093108 h 6593390"/>
              <a:gd name="connsiteX2" fmla="*/ 4221194 w 6784903"/>
              <a:gd name="connsiteY2" fmla="*/ 6343249 h 6593390"/>
              <a:gd name="connsiteX3" fmla="*/ 4096124 w 6784903"/>
              <a:gd name="connsiteY3" fmla="*/ 6593390 h 6593390"/>
              <a:gd name="connsiteX4" fmla="*/ 3765937 w 6784903"/>
              <a:gd name="connsiteY4" fmla="*/ 6593390 h 6593390"/>
              <a:gd name="connsiteX5" fmla="*/ 3640866 w 6784903"/>
              <a:gd name="connsiteY5" fmla="*/ 6343249 h 6593390"/>
              <a:gd name="connsiteX6" fmla="*/ 3466441 w 6784903"/>
              <a:gd name="connsiteY6" fmla="*/ 5160578 h 6593390"/>
              <a:gd name="connsiteX7" fmla="*/ 4013845 w 6784903"/>
              <a:gd name="connsiteY7" fmla="*/ 5160578 h 6593390"/>
              <a:gd name="connsiteX8" fmla="*/ 4221194 w 6784903"/>
              <a:gd name="connsiteY8" fmla="*/ 5575276 h 6593390"/>
              <a:gd name="connsiteX9" fmla="*/ 4013845 w 6784903"/>
              <a:gd name="connsiteY9" fmla="*/ 5989974 h 6593390"/>
              <a:gd name="connsiteX10" fmla="*/ 3466441 w 6784903"/>
              <a:gd name="connsiteY10" fmla="*/ 5989974 h 6593390"/>
              <a:gd name="connsiteX11" fmla="*/ 3259092 w 6784903"/>
              <a:gd name="connsiteY11" fmla="*/ 5575276 h 6593390"/>
              <a:gd name="connsiteX12" fmla="*/ 6229611 w 6784903"/>
              <a:gd name="connsiteY12" fmla="*/ 4696709 h 6593390"/>
              <a:gd name="connsiteX13" fmla="*/ 6559798 w 6784903"/>
              <a:gd name="connsiteY13" fmla="*/ 4696709 h 6593390"/>
              <a:gd name="connsiteX14" fmla="*/ 6684868 w 6784903"/>
              <a:gd name="connsiteY14" fmla="*/ 4946850 h 6593390"/>
              <a:gd name="connsiteX15" fmla="*/ 6559798 w 6784903"/>
              <a:gd name="connsiteY15" fmla="*/ 5196991 h 6593390"/>
              <a:gd name="connsiteX16" fmla="*/ 6229611 w 6784903"/>
              <a:gd name="connsiteY16" fmla="*/ 5196991 h 6593390"/>
              <a:gd name="connsiteX17" fmla="*/ 6104540 w 6784903"/>
              <a:gd name="connsiteY17" fmla="*/ 4946850 h 6593390"/>
              <a:gd name="connsiteX18" fmla="*/ 2435186 w 6784903"/>
              <a:gd name="connsiteY18" fmla="*/ 4631749 h 6593390"/>
              <a:gd name="connsiteX19" fmla="*/ 3096422 w 6784903"/>
              <a:gd name="connsiteY19" fmla="*/ 4631749 h 6593390"/>
              <a:gd name="connsiteX20" fmla="*/ 3346890 w 6784903"/>
              <a:gd name="connsiteY20" fmla="*/ 5132685 h 6593390"/>
              <a:gd name="connsiteX21" fmla="*/ 3096422 w 6784903"/>
              <a:gd name="connsiteY21" fmla="*/ 5633621 h 6593390"/>
              <a:gd name="connsiteX22" fmla="*/ 2435186 w 6784903"/>
              <a:gd name="connsiteY22" fmla="*/ 5633621 h 6593390"/>
              <a:gd name="connsiteX23" fmla="*/ 2184718 w 6784903"/>
              <a:gd name="connsiteY23" fmla="*/ 5132685 h 6593390"/>
              <a:gd name="connsiteX24" fmla="*/ 3444958 w 6784903"/>
              <a:gd name="connsiteY24" fmla="*/ 4086739 h 6593390"/>
              <a:gd name="connsiteX25" fmla="*/ 4106194 w 6784903"/>
              <a:gd name="connsiteY25" fmla="*/ 4086739 h 6593390"/>
              <a:gd name="connsiteX26" fmla="*/ 4356662 w 6784903"/>
              <a:gd name="connsiteY26" fmla="*/ 4587675 h 6593390"/>
              <a:gd name="connsiteX27" fmla="*/ 4106194 w 6784903"/>
              <a:gd name="connsiteY27" fmla="*/ 5088611 h 6593390"/>
              <a:gd name="connsiteX28" fmla="*/ 3444958 w 6784903"/>
              <a:gd name="connsiteY28" fmla="*/ 5088611 h 6593390"/>
              <a:gd name="connsiteX29" fmla="*/ 3194490 w 6784903"/>
              <a:gd name="connsiteY29" fmla="*/ 4587675 h 6593390"/>
              <a:gd name="connsiteX30" fmla="*/ 1268770 w 6784903"/>
              <a:gd name="connsiteY30" fmla="*/ 4077356 h 6593390"/>
              <a:gd name="connsiteX31" fmla="*/ 1983697 w 6784903"/>
              <a:gd name="connsiteY31" fmla="*/ 4077356 h 6593390"/>
              <a:gd name="connsiteX32" fmla="*/ 2254502 w 6784903"/>
              <a:gd name="connsiteY32" fmla="*/ 4618967 h 6593390"/>
              <a:gd name="connsiteX33" fmla="*/ 1983697 w 6784903"/>
              <a:gd name="connsiteY33" fmla="*/ 5160578 h 6593390"/>
              <a:gd name="connsiteX34" fmla="*/ 1268770 w 6784903"/>
              <a:gd name="connsiteY34" fmla="*/ 5160578 h 6593390"/>
              <a:gd name="connsiteX35" fmla="*/ 997964 w 6784903"/>
              <a:gd name="connsiteY35" fmla="*/ 4618967 h 6593390"/>
              <a:gd name="connsiteX36" fmla="*/ 5930115 w 6784903"/>
              <a:gd name="connsiteY36" fmla="*/ 3764179 h 6593390"/>
              <a:gd name="connsiteX37" fmla="*/ 6477519 w 6784903"/>
              <a:gd name="connsiteY37" fmla="*/ 3764179 h 6593390"/>
              <a:gd name="connsiteX38" fmla="*/ 6684868 w 6784903"/>
              <a:gd name="connsiteY38" fmla="*/ 4178877 h 6593390"/>
              <a:gd name="connsiteX39" fmla="*/ 6477519 w 6784903"/>
              <a:gd name="connsiteY39" fmla="*/ 4593575 h 6593390"/>
              <a:gd name="connsiteX40" fmla="*/ 5930115 w 6784903"/>
              <a:gd name="connsiteY40" fmla="*/ 4593575 h 6593390"/>
              <a:gd name="connsiteX41" fmla="*/ 5722766 w 6784903"/>
              <a:gd name="connsiteY41" fmla="*/ 4178877 h 6593390"/>
              <a:gd name="connsiteX42" fmla="*/ 2343499 w 6784903"/>
              <a:gd name="connsiteY42" fmla="*/ 3363749 h 6593390"/>
              <a:gd name="connsiteX43" fmla="*/ 3118568 w 6784903"/>
              <a:gd name="connsiteY43" fmla="*/ 3363749 h 6593390"/>
              <a:gd name="connsiteX44" fmla="*/ 3412154 w 6784903"/>
              <a:gd name="connsiteY44" fmla="*/ 3950922 h 6593390"/>
              <a:gd name="connsiteX45" fmla="*/ 3118568 w 6784903"/>
              <a:gd name="connsiteY45" fmla="*/ 4538095 h 6593390"/>
              <a:gd name="connsiteX46" fmla="*/ 2343499 w 6784903"/>
              <a:gd name="connsiteY46" fmla="*/ 4538095 h 6593390"/>
              <a:gd name="connsiteX47" fmla="*/ 2049912 w 6784903"/>
              <a:gd name="connsiteY47" fmla="*/ 3950922 h 6593390"/>
              <a:gd name="connsiteX48" fmla="*/ 4891279 w 6784903"/>
              <a:gd name="connsiteY48" fmla="*/ 3210059 h 6593390"/>
              <a:gd name="connsiteX49" fmla="*/ 5552515 w 6784903"/>
              <a:gd name="connsiteY49" fmla="*/ 3210059 h 6593390"/>
              <a:gd name="connsiteX50" fmla="*/ 5802983 w 6784903"/>
              <a:gd name="connsiteY50" fmla="*/ 3710994 h 6593390"/>
              <a:gd name="connsiteX51" fmla="*/ 5552515 w 6784903"/>
              <a:gd name="connsiteY51" fmla="*/ 4211930 h 6593390"/>
              <a:gd name="connsiteX52" fmla="*/ 4891279 w 6784903"/>
              <a:gd name="connsiteY52" fmla="*/ 4211930 h 6593390"/>
              <a:gd name="connsiteX53" fmla="*/ 4640811 w 6784903"/>
              <a:gd name="connsiteY53" fmla="*/ 3710994 h 6593390"/>
              <a:gd name="connsiteX54" fmla="*/ 1099001 w 6784903"/>
              <a:gd name="connsiteY54" fmla="*/ 2682602 h 6593390"/>
              <a:gd name="connsiteX55" fmla="*/ 1937057 w 6784903"/>
              <a:gd name="connsiteY55" fmla="*/ 2682602 h 6593390"/>
              <a:gd name="connsiteX56" fmla="*/ 2254502 w 6784903"/>
              <a:gd name="connsiteY56" fmla="*/ 3317492 h 6593390"/>
              <a:gd name="connsiteX57" fmla="*/ 1937057 w 6784903"/>
              <a:gd name="connsiteY57" fmla="*/ 3952382 h 6593390"/>
              <a:gd name="connsiteX58" fmla="*/ 1099001 w 6784903"/>
              <a:gd name="connsiteY58" fmla="*/ 3952382 h 6593390"/>
              <a:gd name="connsiteX59" fmla="*/ 781556 w 6784903"/>
              <a:gd name="connsiteY59" fmla="*/ 3317492 h 6593390"/>
              <a:gd name="connsiteX60" fmla="*/ 3593219 w 6784903"/>
              <a:gd name="connsiteY60" fmla="*/ 2668447 h 6593390"/>
              <a:gd name="connsiteX61" fmla="*/ 4444356 w 6784903"/>
              <a:gd name="connsiteY61" fmla="*/ 2668447 h 6593390"/>
              <a:gd name="connsiteX62" fmla="*/ 4766756 w 6784903"/>
              <a:gd name="connsiteY62" fmla="*/ 3313248 h 6593390"/>
              <a:gd name="connsiteX63" fmla="*/ 4444356 w 6784903"/>
              <a:gd name="connsiteY63" fmla="*/ 3958049 h 6593390"/>
              <a:gd name="connsiteX64" fmla="*/ 3593219 w 6784903"/>
              <a:gd name="connsiteY64" fmla="*/ 3958049 h 6593390"/>
              <a:gd name="connsiteX65" fmla="*/ 3270818 w 6784903"/>
              <a:gd name="connsiteY65" fmla="*/ 3313248 h 6593390"/>
              <a:gd name="connsiteX66" fmla="*/ 5873199 w 6784903"/>
              <a:gd name="connsiteY66" fmla="*/ 2659173 h 6593390"/>
              <a:gd name="connsiteX67" fmla="*/ 6534435 w 6784903"/>
              <a:gd name="connsiteY67" fmla="*/ 2659173 h 6593390"/>
              <a:gd name="connsiteX68" fmla="*/ 6784903 w 6784903"/>
              <a:gd name="connsiteY68" fmla="*/ 3160110 h 6593390"/>
              <a:gd name="connsiteX69" fmla="*/ 6534435 w 6784903"/>
              <a:gd name="connsiteY69" fmla="*/ 3661045 h 6593390"/>
              <a:gd name="connsiteX70" fmla="*/ 5873199 w 6784903"/>
              <a:gd name="connsiteY70" fmla="*/ 3661045 h 6593390"/>
              <a:gd name="connsiteX71" fmla="*/ 5622731 w 6784903"/>
              <a:gd name="connsiteY71" fmla="*/ 3160110 h 6593390"/>
              <a:gd name="connsiteX72" fmla="*/ 331603 w 6784903"/>
              <a:gd name="connsiteY72" fmla="*/ 2077336 h 6593390"/>
              <a:gd name="connsiteX73" fmla="*/ 879007 w 6784903"/>
              <a:gd name="connsiteY73" fmla="*/ 2077336 h 6593390"/>
              <a:gd name="connsiteX74" fmla="*/ 1086356 w 6784903"/>
              <a:gd name="connsiteY74" fmla="*/ 2492034 h 6593390"/>
              <a:gd name="connsiteX75" fmla="*/ 879007 w 6784903"/>
              <a:gd name="connsiteY75" fmla="*/ 2906732 h 6593390"/>
              <a:gd name="connsiteX76" fmla="*/ 331603 w 6784903"/>
              <a:gd name="connsiteY76" fmla="*/ 2906732 h 6593390"/>
              <a:gd name="connsiteX77" fmla="*/ 124254 w 6784903"/>
              <a:gd name="connsiteY77" fmla="*/ 2492034 h 6593390"/>
              <a:gd name="connsiteX78" fmla="*/ 2346776 w 6784903"/>
              <a:gd name="connsiteY78" fmla="*/ 2016018 h 6593390"/>
              <a:gd name="connsiteX79" fmla="*/ 3184832 w 6784903"/>
              <a:gd name="connsiteY79" fmla="*/ 2016018 h 6593390"/>
              <a:gd name="connsiteX80" fmla="*/ 3502277 w 6784903"/>
              <a:gd name="connsiteY80" fmla="*/ 2650907 h 6593390"/>
              <a:gd name="connsiteX81" fmla="*/ 3184832 w 6784903"/>
              <a:gd name="connsiteY81" fmla="*/ 3285798 h 6593390"/>
              <a:gd name="connsiteX82" fmla="*/ 2346776 w 6784903"/>
              <a:gd name="connsiteY82" fmla="*/ 3285798 h 6593390"/>
              <a:gd name="connsiteX83" fmla="*/ 2029331 w 6784903"/>
              <a:gd name="connsiteY83" fmla="*/ 2650907 h 6593390"/>
              <a:gd name="connsiteX84" fmla="*/ 4789399 w 6784903"/>
              <a:gd name="connsiteY84" fmla="*/ 2014374 h 6593390"/>
              <a:gd name="connsiteX85" fmla="*/ 5504326 w 6784903"/>
              <a:gd name="connsiteY85" fmla="*/ 2014374 h 6593390"/>
              <a:gd name="connsiteX86" fmla="*/ 5775131 w 6784903"/>
              <a:gd name="connsiteY86" fmla="*/ 2555984 h 6593390"/>
              <a:gd name="connsiteX87" fmla="*/ 5504326 w 6784903"/>
              <a:gd name="connsiteY87" fmla="*/ 3097595 h 6593390"/>
              <a:gd name="connsiteX88" fmla="*/ 4789399 w 6784903"/>
              <a:gd name="connsiteY88" fmla="*/ 3097595 h 6593390"/>
              <a:gd name="connsiteX89" fmla="*/ 4518593 w 6784903"/>
              <a:gd name="connsiteY89" fmla="*/ 2555984 h 6593390"/>
              <a:gd name="connsiteX90" fmla="*/ 1221145 w 6784903"/>
              <a:gd name="connsiteY90" fmla="*/ 1514388 h 6593390"/>
              <a:gd name="connsiteX91" fmla="*/ 1936072 w 6784903"/>
              <a:gd name="connsiteY91" fmla="*/ 1514388 h 6593390"/>
              <a:gd name="connsiteX92" fmla="*/ 2206877 w 6784903"/>
              <a:gd name="connsiteY92" fmla="*/ 2055999 h 6593390"/>
              <a:gd name="connsiteX93" fmla="*/ 1936072 w 6784903"/>
              <a:gd name="connsiteY93" fmla="*/ 2597610 h 6593390"/>
              <a:gd name="connsiteX94" fmla="*/ 1221145 w 6784903"/>
              <a:gd name="connsiteY94" fmla="*/ 2597610 h 6593390"/>
              <a:gd name="connsiteX95" fmla="*/ 950339 w 6784903"/>
              <a:gd name="connsiteY95" fmla="*/ 2055999 h 6593390"/>
              <a:gd name="connsiteX96" fmla="*/ 547249 w 6784903"/>
              <a:gd name="connsiteY96" fmla="*/ 1479065 h 6593390"/>
              <a:gd name="connsiteX97" fmla="*/ 877436 w 6784903"/>
              <a:gd name="connsiteY97" fmla="*/ 1479065 h 6593390"/>
              <a:gd name="connsiteX98" fmla="*/ 1002506 w 6784903"/>
              <a:gd name="connsiteY98" fmla="*/ 1729206 h 6593390"/>
              <a:gd name="connsiteX99" fmla="*/ 877436 w 6784903"/>
              <a:gd name="connsiteY99" fmla="*/ 1979347 h 6593390"/>
              <a:gd name="connsiteX100" fmla="*/ 547249 w 6784903"/>
              <a:gd name="connsiteY100" fmla="*/ 1979347 h 6593390"/>
              <a:gd name="connsiteX101" fmla="*/ 422178 w 6784903"/>
              <a:gd name="connsiteY101" fmla="*/ 1729206 h 6593390"/>
              <a:gd name="connsiteX102" fmla="*/ 90919 w 6784903"/>
              <a:gd name="connsiteY102" fmla="*/ 1396400 h 6593390"/>
              <a:gd name="connsiteX103" fmla="*/ 330944 w 6784903"/>
              <a:gd name="connsiteY103" fmla="*/ 1396400 h 6593390"/>
              <a:gd name="connsiteX104" fmla="*/ 421863 w 6784903"/>
              <a:gd name="connsiteY104" fmla="*/ 1578237 h 6593390"/>
              <a:gd name="connsiteX105" fmla="*/ 330944 w 6784903"/>
              <a:gd name="connsiteY105" fmla="*/ 1760074 h 6593390"/>
              <a:gd name="connsiteX106" fmla="*/ 90919 w 6784903"/>
              <a:gd name="connsiteY106" fmla="*/ 1760074 h 6593390"/>
              <a:gd name="connsiteX107" fmla="*/ 0 w 6784903"/>
              <a:gd name="connsiteY107" fmla="*/ 1578237 h 6593390"/>
              <a:gd name="connsiteX108" fmla="*/ 3562675 w 6784903"/>
              <a:gd name="connsiteY108" fmla="*/ 1286205 h 6593390"/>
              <a:gd name="connsiteX109" fmla="*/ 4400731 w 6784903"/>
              <a:gd name="connsiteY109" fmla="*/ 1286205 h 6593390"/>
              <a:gd name="connsiteX110" fmla="*/ 4718176 w 6784903"/>
              <a:gd name="connsiteY110" fmla="*/ 1921095 h 6593390"/>
              <a:gd name="connsiteX111" fmla="*/ 4400731 w 6784903"/>
              <a:gd name="connsiteY111" fmla="*/ 2555984 h 6593390"/>
              <a:gd name="connsiteX112" fmla="*/ 3562675 w 6784903"/>
              <a:gd name="connsiteY112" fmla="*/ 2555984 h 6593390"/>
              <a:gd name="connsiteX113" fmla="*/ 3245230 w 6784903"/>
              <a:gd name="connsiteY113" fmla="*/ 1921095 h 6593390"/>
              <a:gd name="connsiteX114" fmla="*/ 2795277 w 6784903"/>
              <a:gd name="connsiteY114" fmla="*/ 680938 h 6593390"/>
              <a:gd name="connsiteX115" fmla="*/ 3342681 w 6784903"/>
              <a:gd name="connsiteY115" fmla="*/ 680938 h 6593390"/>
              <a:gd name="connsiteX116" fmla="*/ 3550030 w 6784903"/>
              <a:gd name="connsiteY116" fmla="*/ 1095636 h 6593390"/>
              <a:gd name="connsiteX117" fmla="*/ 3342681 w 6784903"/>
              <a:gd name="connsiteY117" fmla="*/ 1510335 h 6593390"/>
              <a:gd name="connsiteX118" fmla="*/ 2795277 w 6784903"/>
              <a:gd name="connsiteY118" fmla="*/ 1510335 h 6593390"/>
              <a:gd name="connsiteX119" fmla="*/ 2587928 w 6784903"/>
              <a:gd name="connsiteY119" fmla="*/ 1095636 h 6593390"/>
              <a:gd name="connsiteX120" fmla="*/ 4810450 w 6784903"/>
              <a:gd name="connsiteY120" fmla="*/ 619619 h 6593390"/>
              <a:gd name="connsiteX121" fmla="*/ 5648506 w 6784903"/>
              <a:gd name="connsiteY121" fmla="*/ 619619 h 6593390"/>
              <a:gd name="connsiteX122" fmla="*/ 5965951 w 6784903"/>
              <a:gd name="connsiteY122" fmla="*/ 1254509 h 6593390"/>
              <a:gd name="connsiteX123" fmla="*/ 5648506 w 6784903"/>
              <a:gd name="connsiteY123" fmla="*/ 1889400 h 6593390"/>
              <a:gd name="connsiteX124" fmla="*/ 4810450 w 6784903"/>
              <a:gd name="connsiteY124" fmla="*/ 1889400 h 6593390"/>
              <a:gd name="connsiteX125" fmla="*/ 4493005 w 6784903"/>
              <a:gd name="connsiteY125" fmla="*/ 1254509 h 6593390"/>
              <a:gd name="connsiteX126" fmla="*/ 3684819 w 6784903"/>
              <a:gd name="connsiteY126" fmla="*/ 117990 h 6593390"/>
              <a:gd name="connsiteX127" fmla="*/ 4399746 w 6784903"/>
              <a:gd name="connsiteY127" fmla="*/ 117990 h 6593390"/>
              <a:gd name="connsiteX128" fmla="*/ 4670551 w 6784903"/>
              <a:gd name="connsiteY128" fmla="*/ 659601 h 6593390"/>
              <a:gd name="connsiteX129" fmla="*/ 4399746 w 6784903"/>
              <a:gd name="connsiteY129" fmla="*/ 1201213 h 6593390"/>
              <a:gd name="connsiteX130" fmla="*/ 3684819 w 6784903"/>
              <a:gd name="connsiteY130" fmla="*/ 1201213 h 6593390"/>
              <a:gd name="connsiteX131" fmla="*/ 3414013 w 6784903"/>
              <a:gd name="connsiteY131" fmla="*/ 659601 h 6593390"/>
              <a:gd name="connsiteX132" fmla="*/ 3010923 w 6784903"/>
              <a:gd name="connsiteY132" fmla="*/ 82667 h 6593390"/>
              <a:gd name="connsiteX133" fmla="*/ 3341110 w 6784903"/>
              <a:gd name="connsiteY133" fmla="*/ 82667 h 6593390"/>
              <a:gd name="connsiteX134" fmla="*/ 3466180 w 6784903"/>
              <a:gd name="connsiteY134" fmla="*/ 332808 h 6593390"/>
              <a:gd name="connsiteX135" fmla="*/ 3341110 w 6784903"/>
              <a:gd name="connsiteY135" fmla="*/ 582949 h 6593390"/>
              <a:gd name="connsiteX136" fmla="*/ 3010923 w 6784903"/>
              <a:gd name="connsiteY136" fmla="*/ 582949 h 6593390"/>
              <a:gd name="connsiteX137" fmla="*/ 2885852 w 6784903"/>
              <a:gd name="connsiteY137" fmla="*/ 332808 h 6593390"/>
              <a:gd name="connsiteX138" fmla="*/ 2554593 w 6784903"/>
              <a:gd name="connsiteY138" fmla="*/ 0 h 6593390"/>
              <a:gd name="connsiteX139" fmla="*/ 2794618 w 6784903"/>
              <a:gd name="connsiteY139" fmla="*/ 0 h 6593390"/>
              <a:gd name="connsiteX140" fmla="*/ 2885536 w 6784903"/>
              <a:gd name="connsiteY140" fmla="*/ 181837 h 6593390"/>
              <a:gd name="connsiteX141" fmla="*/ 2794618 w 6784903"/>
              <a:gd name="connsiteY141" fmla="*/ 363674 h 6593390"/>
              <a:gd name="connsiteX142" fmla="*/ 2554593 w 6784903"/>
              <a:gd name="connsiteY142" fmla="*/ 363674 h 6593390"/>
              <a:gd name="connsiteX143" fmla="*/ 2463674 w 6784903"/>
              <a:gd name="connsiteY143" fmla="*/ 181837 h 6593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6784903" h="6593390">
                <a:moveTo>
                  <a:pt x="3765937" y="6093108"/>
                </a:moveTo>
                <a:lnTo>
                  <a:pt x="4096124" y="6093108"/>
                </a:lnTo>
                <a:lnTo>
                  <a:pt x="4221194" y="6343249"/>
                </a:lnTo>
                <a:lnTo>
                  <a:pt x="4096124" y="6593390"/>
                </a:lnTo>
                <a:lnTo>
                  <a:pt x="3765937" y="6593390"/>
                </a:lnTo>
                <a:lnTo>
                  <a:pt x="3640866" y="6343249"/>
                </a:lnTo>
                <a:close/>
                <a:moveTo>
                  <a:pt x="3466441" y="5160578"/>
                </a:moveTo>
                <a:lnTo>
                  <a:pt x="4013845" y="5160578"/>
                </a:lnTo>
                <a:lnTo>
                  <a:pt x="4221194" y="5575276"/>
                </a:lnTo>
                <a:lnTo>
                  <a:pt x="4013845" y="5989974"/>
                </a:lnTo>
                <a:lnTo>
                  <a:pt x="3466441" y="5989974"/>
                </a:lnTo>
                <a:lnTo>
                  <a:pt x="3259092" y="5575276"/>
                </a:lnTo>
                <a:close/>
                <a:moveTo>
                  <a:pt x="6229611" y="4696709"/>
                </a:moveTo>
                <a:lnTo>
                  <a:pt x="6559798" y="4696709"/>
                </a:lnTo>
                <a:lnTo>
                  <a:pt x="6684868" y="4946850"/>
                </a:lnTo>
                <a:lnTo>
                  <a:pt x="6559798" y="5196991"/>
                </a:lnTo>
                <a:lnTo>
                  <a:pt x="6229611" y="5196991"/>
                </a:lnTo>
                <a:lnTo>
                  <a:pt x="6104540" y="4946850"/>
                </a:lnTo>
                <a:close/>
                <a:moveTo>
                  <a:pt x="2435186" y="4631749"/>
                </a:moveTo>
                <a:lnTo>
                  <a:pt x="3096422" y="4631749"/>
                </a:lnTo>
                <a:lnTo>
                  <a:pt x="3346890" y="5132685"/>
                </a:lnTo>
                <a:lnTo>
                  <a:pt x="3096422" y="5633621"/>
                </a:lnTo>
                <a:lnTo>
                  <a:pt x="2435186" y="5633621"/>
                </a:lnTo>
                <a:lnTo>
                  <a:pt x="2184718" y="5132685"/>
                </a:lnTo>
                <a:close/>
                <a:moveTo>
                  <a:pt x="3444958" y="4086739"/>
                </a:moveTo>
                <a:lnTo>
                  <a:pt x="4106194" y="4086739"/>
                </a:lnTo>
                <a:lnTo>
                  <a:pt x="4356662" y="4587675"/>
                </a:lnTo>
                <a:lnTo>
                  <a:pt x="4106194" y="5088611"/>
                </a:lnTo>
                <a:lnTo>
                  <a:pt x="3444958" y="5088611"/>
                </a:lnTo>
                <a:lnTo>
                  <a:pt x="3194490" y="4587675"/>
                </a:lnTo>
                <a:close/>
                <a:moveTo>
                  <a:pt x="1268770" y="4077356"/>
                </a:moveTo>
                <a:lnTo>
                  <a:pt x="1983697" y="4077356"/>
                </a:lnTo>
                <a:lnTo>
                  <a:pt x="2254502" y="4618967"/>
                </a:lnTo>
                <a:lnTo>
                  <a:pt x="1983697" y="5160578"/>
                </a:lnTo>
                <a:lnTo>
                  <a:pt x="1268770" y="5160578"/>
                </a:lnTo>
                <a:lnTo>
                  <a:pt x="997964" y="4618967"/>
                </a:lnTo>
                <a:close/>
                <a:moveTo>
                  <a:pt x="5930115" y="3764179"/>
                </a:moveTo>
                <a:lnTo>
                  <a:pt x="6477519" y="3764179"/>
                </a:lnTo>
                <a:lnTo>
                  <a:pt x="6684868" y="4178877"/>
                </a:lnTo>
                <a:lnTo>
                  <a:pt x="6477519" y="4593575"/>
                </a:lnTo>
                <a:lnTo>
                  <a:pt x="5930115" y="4593575"/>
                </a:lnTo>
                <a:lnTo>
                  <a:pt x="5722766" y="4178877"/>
                </a:lnTo>
                <a:close/>
                <a:moveTo>
                  <a:pt x="2343499" y="3363749"/>
                </a:moveTo>
                <a:lnTo>
                  <a:pt x="3118568" y="3363749"/>
                </a:lnTo>
                <a:lnTo>
                  <a:pt x="3412154" y="3950922"/>
                </a:lnTo>
                <a:lnTo>
                  <a:pt x="3118568" y="4538095"/>
                </a:lnTo>
                <a:lnTo>
                  <a:pt x="2343499" y="4538095"/>
                </a:lnTo>
                <a:lnTo>
                  <a:pt x="2049912" y="3950922"/>
                </a:lnTo>
                <a:close/>
                <a:moveTo>
                  <a:pt x="4891279" y="3210059"/>
                </a:moveTo>
                <a:lnTo>
                  <a:pt x="5552515" y="3210059"/>
                </a:lnTo>
                <a:lnTo>
                  <a:pt x="5802983" y="3710994"/>
                </a:lnTo>
                <a:lnTo>
                  <a:pt x="5552515" y="4211930"/>
                </a:lnTo>
                <a:lnTo>
                  <a:pt x="4891279" y="4211930"/>
                </a:lnTo>
                <a:lnTo>
                  <a:pt x="4640811" y="3710994"/>
                </a:lnTo>
                <a:close/>
                <a:moveTo>
                  <a:pt x="1099001" y="2682602"/>
                </a:moveTo>
                <a:lnTo>
                  <a:pt x="1937057" y="2682602"/>
                </a:lnTo>
                <a:lnTo>
                  <a:pt x="2254502" y="3317492"/>
                </a:lnTo>
                <a:lnTo>
                  <a:pt x="1937057" y="3952382"/>
                </a:lnTo>
                <a:lnTo>
                  <a:pt x="1099001" y="3952382"/>
                </a:lnTo>
                <a:lnTo>
                  <a:pt x="781556" y="3317492"/>
                </a:lnTo>
                <a:close/>
                <a:moveTo>
                  <a:pt x="3593219" y="2668447"/>
                </a:moveTo>
                <a:lnTo>
                  <a:pt x="4444356" y="2668447"/>
                </a:lnTo>
                <a:lnTo>
                  <a:pt x="4766756" y="3313248"/>
                </a:lnTo>
                <a:lnTo>
                  <a:pt x="4444356" y="3958049"/>
                </a:lnTo>
                <a:lnTo>
                  <a:pt x="3593219" y="3958049"/>
                </a:lnTo>
                <a:lnTo>
                  <a:pt x="3270818" y="3313248"/>
                </a:lnTo>
                <a:close/>
                <a:moveTo>
                  <a:pt x="5873199" y="2659173"/>
                </a:moveTo>
                <a:lnTo>
                  <a:pt x="6534435" y="2659173"/>
                </a:lnTo>
                <a:lnTo>
                  <a:pt x="6784903" y="3160110"/>
                </a:lnTo>
                <a:lnTo>
                  <a:pt x="6534435" y="3661045"/>
                </a:lnTo>
                <a:lnTo>
                  <a:pt x="5873199" y="3661045"/>
                </a:lnTo>
                <a:lnTo>
                  <a:pt x="5622731" y="3160110"/>
                </a:lnTo>
                <a:close/>
                <a:moveTo>
                  <a:pt x="331603" y="2077336"/>
                </a:moveTo>
                <a:lnTo>
                  <a:pt x="879007" y="2077336"/>
                </a:lnTo>
                <a:lnTo>
                  <a:pt x="1086356" y="2492034"/>
                </a:lnTo>
                <a:lnTo>
                  <a:pt x="879007" y="2906732"/>
                </a:lnTo>
                <a:lnTo>
                  <a:pt x="331603" y="2906732"/>
                </a:lnTo>
                <a:lnTo>
                  <a:pt x="124254" y="2492034"/>
                </a:lnTo>
                <a:close/>
                <a:moveTo>
                  <a:pt x="2346776" y="2016018"/>
                </a:moveTo>
                <a:lnTo>
                  <a:pt x="3184832" y="2016018"/>
                </a:lnTo>
                <a:lnTo>
                  <a:pt x="3502277" y="2650907"/>
                </a:lnTo>
                <a:lnTo>
                  <a:pt x="3184832" y="3285798"/>
                </a:lnTo>
                <a:lnTo>
                  <a:pt x="2346776" y="3285798"/>
                </a:lnTo>
                <a:lnTo>
                  <a:pt x="2029331" y="2650907"/>
                </a:lnTo>
                <a:close/>
                <a:moveTo>
                  <a:pt x="4789399" y="2014374"/>
                </a:moveTo>
                <a:lnTo>
                  <a:pt x="5504326" y="2014374"/>
                </a:lnTo>
                <a:lnTo>
                  <a:pt x="5775131" y="2555984"/>
                </a:lnTo>
                <a:lnTo>
                  <a:pt x="5504326" y="3097595"/>
                </a:lnTo>
                <a:lnTo>
                  <a:pt x="4789399" y="3097595"/>
                </a:lnTo>
                <a:lnTo>
                  <a:pt x="4518593" y="2555984"/>
                </a:lnTo>
                <a:close/>
                <a:moveTo>
                  <a:pt x="1221145" y="1514388"/>
                </a:moveTo>
                <a:lnTo>
                  <a:pt x="1936072" y="1514388"/>
                </a:lnTo>
                <a:lnTo>
                  <a:pt x="2206877" y="2055999"/>
                </a:lnTo>
                <a:lnTo>
                  <a:pt x="1936072" y="2597610"/>
                </a:lnTo>
                <a:lnTo>
                  <a:pt x="1221145" y="2597610"/>
                </a:lnTo>
                <a:lnTo>
                  <a:pt x="950339" y="2055999"/>
                </a:lnTo>
                <a:close/>
                <a:moveTo>
                  <a:pt x="547249" y="1479065"/>
                </a:moveTo>
                <a:lnTo>
                  <a:pt x="877436" y="1479065"/>
                </a:lnTo>
                <a:lnTo>
                  <a:pt x="1002506" y="1729206"/>
                </a:lnTo>
                <a:lnTo>
                  <a:pt x="877436" y="1979347"/>
                </a:lnTo>
                <a:lnTo>
                  <a:pt x="547249" y="1979347"/>
                </a:lnTo>
                <a:lnTo>
                  <a:pt x="422178" y="1729206"/>
                </a:lnTo>
                <a:close/>
                <a:moveTo>
                  <a:pt x="90919" y="1396400"/>
                </a:moveTo>
                <a:lnTo>
                  <a:pt x="330944" y="1396400"/>
                </a:lnTo>
                <a:lnTo>
                  <a:pt x="421863" y="1578237"/>
                </a:lnTo>
                <a:lnTo>
                  <a:pt x="330944" y="1760074"/>
                </a:lnTo>
                <a:lnTo>
                  <a:pt x="90919" y="1760074"/>
                </a:lnTo>
                <a:lnTo>
                  <a:pt x="0" y="1578237"/>
                </a:lnTo>
                <a:close/>
                <a:moveTo>
                  <a:pt x="3562675" y="1286205"/>
                </a:moveTo>
                <a:lnTo>
                  <a:pt x="4400731" y="1286205"/>
                </a:lnTo>
                <a:lnTo>
                  <a:pt x="4718176" y="1921095"/>
                </a:lnTo>
                <a:lnTo>
                  <a:pt x="4400731" y="2555984"/>
                </a:lnTo>
                <a:lnTo>
                  <a:pt x="3562675" y="2555984"/>
                </a:lnTo>
                <a:lnTo>
                  <a:pt x="3245230" y="1921095"/>
                </a:lnTo>
                <a:close/>
                <a:moveTo>
                  <a:pt x="2795277" y="680938"/>
                </a:moveTo>
                <a:lnTo>
                  <a:pt x="3342681" y="680938"/>
                </a:lnTo>
                <a:lnTo>
                  <a:pt x="3550030" y="1095636"/>
                </a:lnTo>
                <a:lnTo>
                  <a:pt x="3342681" y="1510335"/>
                </a:lnTo>
                <a:lnTo>
                  <a:pt x="2795277" y="1510335"/>
                </a:lnTo>
                <a:lnTo>
                  <a:pt x="2587928" y="1095636"/>
                </a:lnTo>
                <a:close/>
                <a:moveTo>
                  <a:pt x="4810450" y="619619"/>
                </a:moveTo>
                <a:lnTo>
                  <a:pt x="5648506" y="619619"/>
                </a:lnTo>
                <a:lnTo>
                  <a:pt x="5965951" y="1254509"/>
                </a:lnTo>
                <a:lnTo>
                  <a:pt x="5648506" y="1889400"/>
                </a:lnTo>
                <a:lnTo>
                  <a:pt x="4810450" y="1889400"/>
                </a:lnTo>
                <a:lnTo>
                  <a:pt x="4493005" y="1254509"/>
                </a:lnTo>
                <a:close/>
                <a:moveTo>
                  <a:pt x="3684819" y="117990"/>
                </a:moveTo>
                <a:lnTo>
                  <a:pt x="4399746" y="117990"/>
                </a:lnTo>
                <a:lnTo>
                  <a:pt x="4670551" y="659601"/>
                </a:lnTo>
                <a:lnTo>
                  <a:pt x="4399746" y="1201213"/>
                </a:lnTo>
                <a:lnTo>
                  <a:pt x="3684819" y="1201213"/>
                </a:lnTo>
                <a:lnTo>
                  <a:pt x="3414013" y="659601"/>
                </a:lnTo>
                <a:close/>
                <a:moveTo>
                  <a:pt x="3010923" y="82667"/>
                </a:moveTo>
                <a:lnTo>
                  <a:pt x="3341110" y="82667"/>
                </a:lnTo>
                <a:lnTo>
                  <a:pt x="3466180" y="332808"/>
                </a:lnTo>
                <a:lnTo>
                  <a:pt x="3341110" y="582949"/>
                </a:lnTo>
                <a:lnTo>
                  <a:pt x="3010923" y="582949"/>
                </a:lnTo>
                <a:lnTo>
                  <a:pt x="2885852" y="332808"/>
                </a:lnTo>
                <a:close/>
                <a:moveTo>
                  <a:pt x="2554593" y="0"/>
                </a:moveTo>
                <a:lnTo>
                  <a:pt x="2794618" y="0"/>
                </a:lnTo>
                <a:lnTo>
                  <a:pt x="2885536" y="181837"/>
                </a:lnTo>
                <a:lnTo>
                  <a:pt x="2794618" y="363674"/>
                </a:lnTo>
                <a:lnTo>
                  <a:pt x="2554593" y="363674"/>
                </a:lnTo>
                <a:lnTo>
                  <a:pt x="2463674" y="181837"/>
                </a:lnTo>
                <a:close/>
              </a:path>
            </a:pathLst>
          </a:custGeom>
          <a:solidFill>
            <a:schemeClr val="bg1">
              <a:lumMod val="95000"/>
            </a:schemeClr>
          </a:solidFill>
          <a:ln w="95250">
            <a:noFill/>
          </a:ln>
        </p:spPr>
        <p:txBody>
          <a:bodyPr wrap="square" lIns="68580" tIns="34290" rIns="68580" bIns="34290" anchor="ctr">
            <a:noAutofit/>
          </a:bodyPr>
          <a:lstStyle>
            <a:lvl1pPr marL="0" indent="0" algn="ctr">
              <a:buNone/>
              <a:defRPr sz="1400" baseline="0">
                <a:solidFill>
                  <a:schemeClr val="tx1">
                    <a:lumMod val="75000"/>
                    <a:lumOff val="25000"/>
                  </a:schemeClr>
                </a:solidFill>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236473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9"/>
            <a:ext cx="9144000" cy="768085"/>
          </a:xfrm>
          <a:prstGeom prst="rect">
            <a:avLst/>
          </a:prstGeom>
        </p:spPr>
        <p:txBody>
          <a:bodyPr lIns="91438" tIns="45719" rIns="91438" bIns="45719"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4"/>
            <a:ext cx="9144000" cy="384043"/>
          </a:xfrm>
          <a:prstGeom prst="rect">
            <a:avLst/>
          </a:prstGeom>
        </p:spPr>
        <p:txBody>
          <a:bodyPr lIns="91438" tIns="45719" rIns="91438" bIns="45719"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291808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352C611C-0E7C-4446-B09E-C4E5E393777A}" type="datetimeFigureOut">
              <a:rPr lang="id-ID" smtClean="0"/>
              <a:t>24/06/2020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34591FC-34CC-440F-9F2A-1D25EA1E91E0}" type="slidenum">
              <a:rPr lang="id-ID" smtClean="0"/>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2C611C-0E7C-4446-B09E-C4E5E393777A}" type="datetimeFigureOut">
              <a:rPr lang="id-ID" smtClean="0"/>
              <a:t>24/06/2020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34591FC-34CC-440F-9F2A-1D25EA1E91E0}" type="slidenum">
              <a:rPr lang="id-ID" smtClean="0"/>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352C611C-0E7C-4446-B09E-C4E5E393777A}" type="datetimeFigureOut">
              <a:rPr lang="id-ID" smtClean="0"/>
              <a:t>24/06/2020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134591FC-34CC-440F-9F2A-1D25EA1E91E0}" type="slidenum">
              <a:rPr lang="id-ID" smtClean="0"/>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352C611C-0E7C-4446-B09E-C4E5E393777A}" type="datetimeFigureOut">
              <a:rPr lang="id-ID" smtClean="0"/>
              <a:t>24/06/2020</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134591FC-34CC-440F-9F2A-1D25EA1E91E0}" type="slidenum">
              <a:rPr lang="id-ID" smtClean="0"/>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352C611C-0E7C-4446-B09E-C4E5E393777A}" type="datetimeFigureOut">
              <a:rPr lang="id-ID" smtClean="0"/>
              <a:t>24/06/2020</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134591FC-34CC-440F-9F2A-1D25EA1E91E0}" type="slidenum">
              <a:rPr lang="id-ID" smtClean="0"/>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2C611C-0E7C-4446-B09E-C4E5E393777A}" type="datetimeFigureOut">
              <a:rPr lang="id-ID" smtClean="0"/>
              <a:t>24/06/2020</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134591FC-34CC-440F-9F2A-1D25EA1E91E0}" type="slidenum">
              <a:rPr lang="id-ID" smtClean="0"/>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2C611C-0E7C-4446-B09E-C4E5E393777A}" type="datetimeFigureOut">
              <a:rPr lang="id-ID" smtClean="0"/>
              <a:t>24/06/2020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134591FC-34CC-440F-9F2A-1D25EA1E91E0}" type="slidenum">
              <a:rPr lang="id-ID" smtClean="0"/>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2C611C-0E7C-4446-B09E-C4E5E393777A}" type="datetimeFigureOut">
              <a:rPr lang="id-ID" smtClean="0"/>
              <a:t>24/06/2020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134591FC-34CC-440F-9F2A-1D25EA1E91E0}" type="slidenum">
              <a:rPr lang="id-ID" smtClean="0"/>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2C611C-0E7C-4446-B09E-C4E5E393777A}" type="datetimeFigureOut">
              <a:rPr lang="id-ID" smtClean="0"/>
              <a:t>24/06/2020</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4591FC-34CC-440F-9F2A-1D25EA1E91E0}" type="slidenum">
              <a:rPr lang="id-ID" smtClean="0"/>
              <a:t>‹#›</a:t>
            </a:fld>
            <a:endParaRPr lang="id-I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idx="13"/>
          </p:nvPr>
        </p:nvPicPr>
        <p:blipFill>
          <a:blip r:embed="rId3">
            <a:extLst>
              <a:ext uri="{28A0092B-C50C-407E-A947-70E740481C1C}">
                <a14:useLocalDpi xmlns:a14="http://schemas.microsoft.com/office/drawing/2010/main" val="0"/>
              </a:ext>
            </a:extLst>
          </a:blip>
          <a:srcRect l="21062" r="21062"/>
          <a:stretch>
            <a:fillRect/>
          </a:stretch>
        </p:blipFill>
        <p:spPr>
          <a:xfrm>
            <a:off x="3857174" y="0"/>
            <a:ext cx="5088677" cy="6593391"/>
          </a:xfrm>
        </p:spPr>
      </p:pic>
      <p:grpSp>
        <p:nvGrpSpPr>
          <p:cNvPr id="3" name="Group 10"/>
          <p:cNvGrpSpPr/>
          <p:nvPr/>
        </p:nvGrpSpPr>
        <p:grpSpPr>
          <a:xfrm>
            <a:off x="467544" y="5253201"/>
            <a:ext cx="4481908" cy="1056117"/>
            <a:chOff x="35496" y="4261033"/>
            <a:chExt cx="4481908" cy="792088"/>
          </a:xfrm>
        </p:grpSpPr>
        <p:sp>
          <p:nvSpPr>
            <p:cNvPr id="12" name="TextBox 11"/>
            <p:cNvSpPr txBox="1"/>
            <p:nvPr/>
          </p:nvSpPr>
          <p:spPr>
            <a:xfrm>
              <a:off x="644805" y="4261033"/>
              <a:ext cx="3872599" cy="623248"/>
            </a:xfrm>
            <a:prstGeom prst="rect">
              <a:avLst/>
            </a:prstGeom>
            <a:noFill/>
          </p:spPr>
          <p:txBody>
            <a:bodyPr wrap="none" rtlCol="0">
              <a:spAutoFit/>
            </a:bodyPr>
            <a:lstStyle/>
            <a:p>
              <a:r>
                <a:rPr lang="en-US" sz="1200" dirty="0" smtClean="0">
                  <a:latin typeface="Arial" pitchFamily="34" charset="0"/>
                  <a:cs typeface="Arial" pitchFamily="34" charset="0"/>
                </a:rPr>
                <a:t>PEMERINTAH PROVINSI KALIMANTAN TENGAH</a:t>
              </a:r>
            </a:p>
            <a:p>
              <a:r>
                <a:rPr lang="en-US" sz="1200" b="1" dirty="0" smtClean="0">
                  <a:latin typeface="Arial" pitchFamily="34" charset="0"/>
                  <a:cs typeface="Arial" pitchFamily="34" charset="0"/>
                </a:rPr>
                <a:t>DINAS KELAUTAN DAN PERIKANAN</a:t>
              </a:r>
            </a:p>
            <a:p>
              <a:r>
                <a:rPr lang="en-US" sz="1200" dirty="0" err="1" smtClean="0">
                  <a:latin typeface="Arial" pitchFamily="34" charset="0"/>
                  <a:cs typeface="Arial" pitchFamily="34" charset="0"/>
                </a:rPr>
                <a:t>Jalan</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Brigjen</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Katamso</a:t>
              </a:r>
              <a:r>
                <a:rPr lang="en-US" sz="1200" dirty="0" smtClean="0">
                  <a:latin typeface="Arial" pitchFamily="34" charset="0"/>
                  <a:cs typeface="Arial" pitchFamily="34" charset="0"/>
                </a:rPr>
                <a:t> No. 2 </a:t>
              </a:r>
              <a:r>
                <a:rPr lang="en-US" sz="1200" dirty="0" err="1" smtClean="0">
                  <a:latin typeface="Arial" pitchFamily="34" charset="0"/>
                  <a:cs typeface="Arial" pitchFamily="34" charset="0"/>
                </a:rPr>
                <a:t>Telepon</a:t>
              </a:r>
              <a:r>
                <a:rPr lang="en-US" sz="1200" dirty="0" smtClean="0">
                  <a:latin typeface="Arial" pitchFamily="34" charset="0"/>
                  <a:cs typeface="Arial" pitchFamily="34" charset="0"/>
                </a:rPr>
                <a:t> (0536) 3229663 </a:t>
              </a:r>
            </a:p>
            <a:p>
              <a:r>
                <a:rPr lang="en-US" sz="1200" dirty="0" err="1" smtClean="0">
                  <a:latin typeface="Arial" pitchFamily="34" charset="0"/>
                  <a:cs typeface="Arial" pitchFamily="34" charset="0"/>
                </a:rPr>
                <a:t>Faksimile</a:t>
              </a:r>
              <a:r>
                <a:rPr lang="en-US" sz="1200" dirty="0" smtClean="0">
                  <a:latin typeface="Arial" pitchFamily="34" charset="0"/>
                  <a:cs typeface="Arial" pitchFamily="34" charset="0"/>
                </a:rPr>
                <a:t> (0536) 3220517 </a:t>
              </a:r>
              <a:r>
                <a:rPr lang="en-US" sz="1200" dirty="0" err="1" smtClean="0">
                  <a:latin typeface="Arial" pitchFamily="34" charset="0"/>
                  <a:cs typeface="Arial" pitchFamily="34" charset="0"/>
                </a:rPr>
                <a:t>Palangka</a:t>
              </a:r>
              <a:r>
                <a:rPr lang="en-US" sz="1200" dirty="0" smtClean="0">
                  <a:latin typeface="Arial" pitchFamily="34" charset="0"/>
                  <a:cs typeface="Arial" pitchFamily="34" charset="0"/>
                </a:rPr>
                <a:t> Raya 73112</a:t>
              </a:r>
              <a:endParaRPr lang="en-ID" sz="1200" dirty="0">
                <a:latin typeface="Arial" pitchFamily="34" charset="0"/>
                <a:cs typeface="Arial" pitchFamily="34" charset="0"/>
              </a:endParaRPr>
            </a:p>
          </p:txBody>
        </p:sp>
        <p:pic>
          <p:nvPicPr>
            <p:cNvPr id="13" name="Picture 2" descr="D:\LOGO\kalimantan tengah.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96" y="4283162"/>
              <a:ext cx="681317" cy="769959"/>
            </a:xfrm>
            <a:prstGeom prst="rect">
              <a:avLst/>
            </a:prstGeom>
            <a:noFill/>
            <a:extLst>
              <a:ext uri="{909E8E84-426E-40DD-AFC4-6F175D3DCCD1}">
                <a14:hiddenFill xmlns:a14="http://schemas.microsoft.com/office/drawing/2010/main">
                  <a:solidFill>
                    <a:srgbClr val="FFFFFF"/>
                  </a:solidFill>
                </a14:hiddenFill>
              </a:ext>
            </a:extLst>
          </p:spPr>
        </p:pic>
      </p:grpSp>
      <p:sp>
        <p:nvSpPr>
          <p:cNvPr id="34" name="TextBox 33">
            <a:extLst>
              <a:ext uri="{FF2B5EF4-FFF2-40B4-BE49-F238E27FC236}">
                <a16:creationId xmlns="" xmlns:a16="http://schemas.microsoft.com/office/drawing/2014/main" id="{F994350B-6E6B-49B6-BD30-2E0D68FA4116}"/>
              </a:ext>
            </a:extLst>
          </p:cNvPr>
          <p:cNvSpPr txBox="1"/>
          <p:nvPr/>
        </p:nvSpPr>
        <p:spPr>
          <a:xfrm>
            <a:off x="358122" y="800967"/>
            <a:ext cx="6158094" cy="2285241"/>
          </a:xfrm>
          <a:prstGeom prst="rect">
            <a:avLst/>
          </a:prstGeom>
          <a:noFill/>
        </p:spPr>
        <p:txBody>
          <a:bodyPr wrap="square" lIns="68580" tIns="34290" rIns="68580" bIns="34290" rtlCol="0">
            <a:spAutoFit/>
          </a:bodyPr>
          <a:lstStyle/>
          <a:p>
            <a:r>
              <a:rPr lang="id-ID" sz="2400" b="1" dirty="0" smtClean="0">
                <a:ln>
                  <a:solidFill>
                    <a:schemeClr val="accent5">
                      <a:lumMod val="50000"/>
                    </a:schemeClr>
                  </a:solidFill>
                </a:ln>
                <a:solidFill>
                  <a:schemeClr val="accent5">
                    <a:lumMod val="75000"/>
                  </a:schemeClr>
                </a:solidFill>
                <a:latin typeface="Arial" pitchFamily="34" charset="0"/>
              </a:rPr>
              <a:t>ARAH KEBIJAKAN PEMBANGUNAN </a:t>
            </a:r>
          </a:p>
          <a:p>
            <a:r>
              <a:rPr lang="id-ID" sz="2400" b="1" dirty="0" smtClean="0">
                <a:ln>
                  <a:solidFill>
                    <a:schemeClr val="accent5">
                      <a:lumMod val="50000"/>
                    </a:schemeClr>
                  </a:solidFill>
                </a:ln>
                <a:solidFill>
                  <a:schemeClr val="accent5">
                    <a:lumMod val="75000"/>
                  </a:schemeClr>
                </a:solidFill>
                <a:latin typeface="Arial" pitchFamily="34" charset="0"/>
              </a:rPr>
              <a:t>BIDANG KELAUTAN </a:t>
            </a:r>
            <a:r>
              <a:rPr lang="id-ID" sz="2400" b="1" dirty="0">
                <a:ln>
                  <a:solidFill>
                    <a:schemeClr val="accent5">
                      <a:lumMod val="50000"/>
                    </a:schemeClr>
                  </a:solidFill>
                </a:ln>
                <a:solidFill>
                  <a:schemeClr val="accent5">
                    <a:lumMod val="75000"/>
                  </a:schemeClr>
                </a:solidFill>
                <a:latin typeface="Arial" pitchFamily="34" charset="0"/>
              </a:rPr>
              <a:t>DAN PERIKANAN </a:t>
            </a:r>
            <a:endParaRPr lang="en-US" sz="2400" b="1" dirty="0" smtClean="0">
              <a:ln>
                <a:solidFill>
                  <a:schemeClr val="accent5">
                    <a:lumMod val="50000"/>
                  </a:schemeClr>
                </a:solidFill>
              </a:ln>
              <a:solidFill>
                <a:schemeClr val="accent5">
                  <a:lumMod val="75000"/>
                </a:schemeClr>
              </a:solidFill>
              <a:latin typeface="Arial" pitchFamily="34" charset="0"/>
            </a:endParaRPr>
          </a:p>
          <a:p>
            <a:r>
              <a:rPr lang="id-ID" sz="2400" b="1" dirty="0" smtClean="0">
                <a:ln>
                  <a:solidFill>
                    <a:schemeClr val="accent5">
                      <a:lumMod val="50000"/>
                    </a:schemeClr>
                  </a:solidFill>
                </a:ln>
                <a:solidFill>
                  <a:schemeClr val="accent5">
                    <a:lumMod val="75000"/>
                  </a:schemeClr>
                </a:solidFill>
                <a:latin typeface="Arial" pitchFamily="34" charset="0"/>
              </a:rPr>
              <a:t>PROVINSI </a:t>
            </a:r>
            <a:r>
              <a:rPr lang="id-ID" sz="2400" b="1" dirty="0">
                <a:ln>
                  <a:solidFill>
                    <a:schemeClr val="accent5">
                      <a:lumMod val="50000"/>
                    </a:schemeClr>
                  </a:solidFill>
                </a:ln>
                <a:solidFill>
                  <a:schemeClr val="accent5">
                    <a:lumMod val="75000"/>
                  </a:schemeClr>
                </a:solidFill>
                <a:latin typeface="Arial" pitchFamily="34" charset="0"/>
              </a:rPr>
              <a:t>KALIMANTAN TENGAH </a:t>
            </a:r>
            <a:r>
              <a:rPr lang="id-ID" sz="2400" b="1" dirty="0" smtClean="0">
                <a:ln>
                  <a:solidFill>
                    <a:schemeClr val="accent5">
                      <a:lumMod val="50000"/>
                    </a:schemeClr>
                  </a:solidFill>
                </a:ln>
                <a:solidFill>
                  <a:schemeClr val="accent5">
                    <a:lumMod val="75000"/>
                  </a:schemeClr>
                </a:solidFill>
                <a:latin typeface="Arial" pitchFamily="34" charset="0"/>
              </a:rPr>
              <a:t>DALAM RANGKA PENYEDIAAN IKAN SEHAT DAN BERMUTU DALAM TATANAN NEW NORMAL</a:t>
            </a:r>
            <a:endParaRPr lang="en-US" sz="2400" b="1" dirty="0" smtClean="0">
              <a:ln>
                <a:solidFill>
                  <a:schemeClr val="accent5">
                    <a:lumMod val="50000"/>
                  </a:schemeClr>
                </a:solidFill>
              </a:ln>
              <a:solidFill>
                <a:schemeClr val="accent5">
                  <a:lumMod val="75000"/>
                </a:schemeClr>
              </a:solidFill>
              <a:latin typeface="Arial" pitchFamily="34" charset="0"/>
            </a:endParaRPr>
          </a:p>
        </p:txBody>
      </p:sp>
      <p:sp>
        <p:nvSpPr>
          <p:cNvPr id="14" name="Title 1">
            <a:extLst>
              <a:ext uri="{FF2B5EF4-FFF2-40B4-BE49-F238E27FC236}">
                <a16:creationId xmlns:a16="http://schemas.microsoft.com/office/drawing/2014/main" xmlns="" id="{EA9889CF-941D-4EB6-B546-F945CABB2126}"/>
              </a:ext>
            </a:extLst>
          </p:cNvPr>
          <p:cNvSpPr txBox="1">
            <a:spLocks/>
          </p:cNvSpPr>
          <p:nvPr/>
        </p:nvSpPr>
        <p:spPr bwMode="auto">
          <a:xfrm>
            <a:off x="395537" y="3661635"/>
            <a:ext cx="5222875" cy="823483"/>
          </a:xfrm>
          <a:prstGeom prst="rect">
            <a:avLst/>
          </a:prstGeom>
          <a:noFill/>
          <a:ln w="9525">
            <a:noFill/>
            <a:miter lim="800000"/>
            <a:headEnd/>
            <a:tailEnd/>
          </a:ln>
        </p:spPr>
        <p:txBody>
          <a:bodyPr anchor="ctr">
            <a:noAutofit/>
          </a:bodyPr>
          <a:lstStyle/>
          <a:p>
            <a:pPr eaLnBrk="0" hangingPunct="0">
              <a:defRPr/>
            </a:pPr>
            <a:r>
              <a:rPr lang="en-US" sz="1200" dirty="0" err="1">
                <a:solidFill>
                  <a:schemeClr val="bg1"/>
                </a:solidFill>
                <a:ea typeface="+mj-ea"/>
              </a:rPr>
              <a:t>Disampaikan</a:t>
            </a:r>
            <a:r>
              <a:rPr lang="en-US" sz="1200" dirty="0">
                <a:solidFill>
                  <a:schemeClr val="bg1"/>
                </a:solidFill>
                <a:ea typeface="+mj-ea"/>
              </a:rPr>
              <a:t> </a:t>
            </a:r>
            <a:r>
              <a:rPr lang="en-US" sz="1200" dirty="0" err="1">
                <a:solidFill>
                  <a:schemeClr val="bg1"/>
                </a:solidFill>
                <a:ea typeface="+mj-ea"/>
              </a:rPr>
              <a:t>Oleh</a:t>
            </a:r>
            <a:r>
              <a:rPr lang="en-US" sz="1200" dirty="0">
                <a:solidFill>
                  <a:schemeClr val="bg1"/>
                </a:solidFill>
                <a:ea typeface="+mj-ea"/>
              </a:rPr>
              <a:t>:</a:t>
            </a:r>
          </a:p>
          <a:p>
            <a:pPr eaLnBrk="0" hangingPunct="0">
              <a:defRPr/>
            </a:pPr>
            <a:r>
              <a:rPr lang="en-US" sz="1400" b="1" dirty="0" smtClean="0">
                <a:solidFill>
                  <a:schemeClr val="bg1"/>
                </a:solidFill>
                <a:ea typeface="+mj-ea"/>
              </a:rPr>
              <a:t>KEPALA DINAS KELAUTAN DAN PERIKANAN</a:t>
            </a:r>
          </a:p>
          <a:p>
            <a:pPr eaLnBrk="0" hangingPunct="0">
              <a:defRPr/>
            </a:pPr>
            <a:r>
              <a:rPr lang="en-US" sz="1400" b="1" dirty="0" smtClean="0">
                <a:solidFill>
                  <a:schemeClr val="bg1"/>
                </a:solidFill>
                <a:ea typeface="+mj-ea"/>
              </a:rPr>
              <a:t>PROVINSI KALIMANTAN TENGAH</a:t>
            </a:r>
            <a:endParaRPr lang="en-US" sz="1400" b="1" dirty="0">
              <a:solidFill>
                <a:schemeClr val="bg1"/>
              </a:solidFill>
              <a:ea typeface="+mj-ea"/>
            </a:endParaRPr>
          </a:p>
          <a:p>
            <a:pPr eaLnBrk="0" hangingPunct="0">
              <a:defRPr/>
            </a:pPr>
            <a:endParaRPr lang="en-US" sz="1200" dirty="0">
              <a:solidFill>
                <a:srgbClr val="000000"/>
              </a:solidFill>
              <a:ea typeface="+mj-ea"/>
            </a:endParaRPr>
          </a:p>
        </p:txBody>
      </p:sp>
    </p:spTree>
    <p:extLst>
      <p:ext uri="{BB962C8B-B14F-4D97-AF65-F5344CB8AC3E}">
        <p14:creationId xmlns:p14="http://schemas.microsoft.com/office/powerpoint/2010/main" val="19557034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933225"/>
            <a:ext cx="9144000" cy="5924775"/>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456113" y="901027"/>
            <a:ext cx="7688118" cy="415739"/>
          </a:xfrm>
          <a:custGeom>
            <a:avLst/>
            <a:gdLst/>
            <a:ahLst/>
            <a:cxnLst/>
            <a:rect l="l" t="t" r="r" b="b"/>
            <a:pathLst>
              <a:path w="8456930" h="471169">
                <a:moveTo>
                  <a:pt x="0" y="0"/>
                </a:moveTo>
                <a:lnTo>
                  <a:pt x="8456676" y="0"/>
                </a:lnTo>
                <a:lnTo>
                  <a:pt x="8456676" y="470916"/>
                </a:lnTo>
                <a:lnTo>
                  <a:pt x="0" y="470916"/>
                </a:lnTo>
                <a:lnTo>
                  <a:pt x="0" y="0"/>
                </a:lnTo>
                <a:close/>
              </a:path>
            </a:pathLst>
          </a:custGeom>
          <a:solidFill>
            <a:schemeClr val="accent3">
              <a:lumMod val="40000"/>
              <a:lumOff val="60000"/>
            </a:schemeClr>
          </a:solidFill>
        </p:spPr>
        <p:txBody>
          <a:bodyPr wrap="square" lIns="0" tIns="0" rIns="0" bIns="0" rtlCol="0"/>
          <a:lstStyle/>
          <a:p>
            <a:endParaRPr/>
          </a:p>
        </p:txBody>
      </p:sp>
      <p:sp>
        <p:nvSpPr>
          <p:cNvPr id="4" name="object 4"/>
          <p:cNvSpPr txBox="1">
            <a:spLocks noGrp="1"/>
          </p:cNvSpPr>
          <p:nvPr>
            <p:ph type="title"/>
          </p:nvPr>
        </p:nvSpPr>
        <p:spPr>
          <a:xfrm>
            <a:off x="1951636" y="961015"/>
            <a:ext cx="6934200" cy="2044682"/>
          </a:xfrm>
          <a:prstGeom prst="rect">
            <a:avLst/>
          </a:prstGeom>
        </p:spPr>
        <p:txBody>
          <a:bodyPr vert="horz" wrap="square" lIns="0" tIns="13228" rIns="0" bIns="0" rtlCol="0">
            <a:spAutoFit/>
          </a:bodyPr>
          <a:lstStyle/>
          <a:p>
            <a:pPr marL="10175">
              <a:spcBef>
                <a:spcPts val="104"/>
              </a:spcBef>
            </a:pPr>
            <a:r>
              <a:rPr spc="152" dirty="0">
                <a:solidFill>
                  <a:schemeClr val="tx1"/>
                </a:solidFill>
              </a:rPr>
              <a:t>Peningkatan</a:t>
            </a:r>
            <a:r>
              <a:rPr spc="16" dirty="0">
                <a:solidFill>
                  <a:schemeClr val="tx1"/>
                </a:solidFill>
              </a:rPr>
              <a:t> </a:t>
            </a:r>
            <a:r>
              <a:rPr spc="120" dirty="0">
                <a:solidFill>
                  <a:schemeClr val="tx1"/>
                </a:solidFill>
              </a:rPr>
              <a:t>Daya</a:t>
            </a:r>
            <a:r>
              <a:rPr spc="56" dirty="0">
                <a:solidFill>
                  <a:schemeClr val="tx1"/>
                </a:solidFill>
              </a:rPr>
              <a:t> </a:t>
            </a:r>
            <a:r>
              <a:rPr spc="152" dirty="0">
                <a:solidFill>
                  <a:schemeClr val="tx1"/>
                </a:solidFill>
              </a:rPr>
              <a:t>Saing</a:t>
            </a:r>
            <a:r>
              <a:rPr spc="36" dirty="0">
                <a:solidFill>
                  <a:schemeClr val="tx1"/>
                </a:solidFill>
              </a:rPr>
              <a:t> </a:t>
            </a:r>
            <a:r>
              <a:rPr spc="168" dirty="0">
                <a:solidFill>
                  <a:schemeClr val="tx1"/>
                </a:solidFill>
              </a:rPr>
              <a:t>Usaha</a:t>
            </a:r>
            <a:r>
              <a:rPr spc="40" dirty="0">
                <a:solidFill>
                  <a:schemeClr val="tx1"/>
                </a:solidFill>
              </a:rPr>
              <a:t> </a:t>
            </a:r>
            <a:r>
              <a:rPr spc="156" dirty="0">
                <a:solidFill>
                  <a:schemeClr val="tx1"/>
                </a:solidFill>
              </a:rPr>
              <a:t>Produk</a:t>
            </a:r>
            <a:r>
              <a:rPr spc="44" dirty="0">
                <a:solidFill>
                  <a:schemeClr val="tx1"/>
                </a:solidFill>
              </a:rPr>
              <a:t> </a:t>
            </a:r>
            <a:r>
              <a:rPr spc="132" dirty="0">
                <a:solidFill>
                  <a:schemeClr val="tx1"/>
                </a:solidFill>
              </a:rPr>
              <a:t>Kelautan</a:t>
            </a:r>
            <a:r>
              <a:rPr spc="36" dirty="0">
                <a:solidFill>
                  <a:schemeClr val="tx1"/>
                </a:solidFill>
              </a:rPr>
              <a:t> </a:t>
            </a:r>
            <a:r>
              <a:rPr spc="188" dirty="0">
                <a:solidFill>
                  <a:schemeClr val="tx1"/>
                </a:solidFill>
              </a:rPr>
              <a:t>dan</a:t>
            </a:r>
            <a:r>
              <a:rPr spc="36" dirty="0">
                <a:solidFill>
                  <a:schemeClr val="tx1"/>
                </a:solidFill>
              </a:rPr>
              <a:t> </a:t>
            </a:r>
            <a:r>
              <a:rPr spc="148" dirty="0">
                <a:solidFill>
                  <a:schemeClr val="tx1"/>
                </a:solidFill>
              </a:rPr>
              <a:t>Perikanan</a:t>
            </a:r>
          </a:p>
        </p:txBody>
      </p:sp>
      <p:sp>
        <p:nvSpPr>
          <p:cNvPr id="5" name="object 5"/>
          <p:cNvSpPr txBox="1"/>
          <p:nvPr/>
        </p:nvSpPr>
        <p:spPr>
          <a:xfrm>
            <a:off x="827584" y="2285992"/>
            <a:ext cx="7488832" cy="1286909"/>
          </a:xfrm>
          <a:prstGeom prst="rect">
            <a:avLst/>
          </a:prstGeom>
        </p:spPr>
        <p:style>
          <a:lnRef idx="1">
            <a:schemeClr val="accent6"/>
          </a:lnRef>
          <a:fillRef idx="2">
            <a:schemeClr val="accent6"/>
          </a:fillRef>
          <a:effectRef idx="1">
            <a:schemeClr val="accent6"/>
          </a:effectRef>
          <a:fontRef idx="minor">
            <a:schemeClr val="dk1"/>
          </a:fontRef>
        </p:style>
        <p:txBody>
          <a:bodyPr vert="horz" wrap="square" lIns="0" tIns="12210" rIns="0" bIns="0" rtlCol="0">
            <a:spAutoFit/>
          </a:bodyPr>
          <a:lstStyle/>
          <a:p>
            <a:pPr marL="10176" marR="4070" algn="just">
              <a:lnSpc>
                <a:spcPct val="101499"/>
              </a:lnSpc>
              <a:tabLst>
                <a:tab pos="312380" algn="l"/>
              </a:tabLst>
            </a:pPr>
            <a:r>
              <a:rPr lang="id-ID" sz="1200" b="1" spc="120" dirty="0">
                <a:solidFill>
                  <a:srgbClr val="3F3F3F"/>
                </a:solidFill>
                <a:latin typeface="Gill Sans MT" pitchFamily="34" charset="0"/>
                <a:cs typeface="Times New Roman"/>
              </a:rPr>
              <a:t>Kondisi </a:t>
            </a:r>
            <a:r>
              <a:rPr lang="id-ID" sz="1200" b="1" spc="168" dirty="0">
                <a:solidFill>
                  <a:srgbClr val="3F3F3F"/>
                </a:solidFill>
                <a:latin typeface="Gill Sans MT" pitchFamily="34" charset="0"/>
                <a:cs typeface="Times New Roman"/>
              </a:rPr>
              <a:t>Saat</a:t>
            </a:r>
            <a:r>
              <a:rPr lang="id-ID" sz="1200" b="1" spc="-64" dirty="0">
                <a:solidFill>
                  <a:srgbClr val="3F3F3F"/>
                </a:solidFill>
                <a:latin typeface="Gill Sans MT" pitchFamily="34" charset="0"/>
                <a:cs typeface="Times New Roman"/>
              </a:rPr>
              <a:t> </a:t>
            </a:r>
            <a:r>
              <a:rPr lang="id-ID" sz="1200" b="1" spc="28" dirty="0">
                <a:solidFill>
                  <a:srgbClr val="3F3F3F"/>
                </a:solidFill>
                <a:latin typeface="Gill Sans MT" pitchFamily="34" charset="0"/>
                <a:cs typeface="Times New Roman"/>
              </a:rPr>
              <a:t>Ini</a:t>
            </a:r>
            <a:endParaRPr lang="id-ID" sz="1200" b="1" dirty="0">
              <a:latin typeface="Gill Sans MT" pitchFamily="34" charset="0"/>
              <a:cs typeface="Times New Roman"/>
            </a:endParaRPr>
          </a:p>
          <a:p>
            <a:pPr marL="10176" marR="4070" algn="just">
              <a:lnSpc>
                <a:spcPct val="101499"/>
              </a:lnSpc>
              <a:tabLst>
                <a:tab pos="312380" algn="l"/>
              </a:tabLst>
            </a:pPr>
            <a:endParaRPr sz="1200" spc="64" dirty="0" smtClean="0">
              <a:latin typeface="Gill Sans MT" pitchFamily="34" charset="0"/>
              <a:cs typeface="Times New Roman"/>
            </a:endParaRPr>
          </a:p>
          <a:p>
            <a:pPr marL="10176" marR="4070" algn="just">
              <a:lnSpc>
                <a:spcPct val="101499"/>
              </a:lnSpc>
              <a:tabLst>
                <a:tab pos="312380" algn="l"/>
              </a:tabLst>
            </a:pPr>
            <a:r>
              <a:rPr sz="1200" spc="64" dirty="0" err="1" smtClean="0">
                <a:latin typeface="Gill Sans MT" pitchFamily="34" charset="0"/>
                <a:cs typeface="Times New Roman"/>
              </a:rPr>
              <a:t>Jumlah</a:t>
            </a:r>
            <a:r>
              <a:rPr sz="1200" spc="64" dirty="0" smtClean="0">
                <a:latin typeface="Gill Sans MT" pitchFamily="34" charset="0"/>
                <a:cs typeface="Times New Roman"/>
              </a:rPr>
              <a:t> </a:t>
            </a:r>
            <a:r>
              <a:rPr sz="1200" spc="20" dirty="0">
                <a:latin typeface="Gill Sans MT" pitchFamily="34" charset="0"/>
                <a:cs typeface="Times New Roman"/>
              </a:rPr>
              <a:t>UPI </a:t>
            </a:r>
            <a:r>
              <a:rPr sz="1200" spc="36" dirty="0">
                <a:latin typeface="Gill Sans MT" pitchFamily="34" charset="0"/>
                <a:cs typeface="Times New Roman"/>
              </a:rPr>
              <a:t>(Unit </a:t>
            </a:r>
            <a:r>
              <a:rPr sz="1200" spc="108" dirty="0">
                <a:latin typeface="Gill Sans MT" pitchFamily="34" charset="0"/>
                <a:cs typeface="Times New Roman"/>
              </a:rPr>
              <a:t>Pengolahan </a:t>
            </a:r>
            <a:r>
              <a:rPr sz="1200" spc="52" dirty="0">
                <a:latin typeface="Gill Sans MT" pitchFamily="34" charset="0"/>
                <a:cs typeface="Times New Roman"/>
              </a:rPr>
              <a:t>Ikan) </a:t>
            </a:r>
            <a:r>
              <a:rPr sz="1200" dirty="0">
                <a:latin typeface="Gill Sans MT" pitchFamily="34" charset="0"/>
                <a:cs typeface="Times New Roman"/>
              </a:rPr>
              <a:t>di </a:t>
            </a:r>
            <a:r>
              <a:rPr sz="1200" spc="32" dirty="0">
                <a:latin typeface="Gill Sans MT" pitchFamily="34" charset="0"/>
                <a:cs typeface="Times New Roman"/>
              </a:rPr>
              <a:t>Provinsi </a:t>
            </a:r>
            <a:r>
              <a:rPr sz="1200" spc="40" dirty="0">
                <a:latin typeface="Gill Sans MT" pitchFamily="34" charset="0"/>
                <a:cs typeface="Times New Roman"/>
              </a:rPr>
              <a:t>Kalimantan </a:t>
            </a:r>
            <a:r>
              <a:rPr sz="1200" spc="52" dirty="0">
                <a:latin typeface="Gill Sans MT" pitchFamily="34" charset="0"/>
                <a:cs typeface="Times New Roman"/>
              </a:rPr>
              <a:t>Tengah </a:t>
            </a:r>
            <a:r>
              <a:rPr sz="1200" spc="72" dirty="0">
                <a:latin typeface="Gill Sans MT" pitchFamily="34" charset="0"/>
                <a:cs typeface="Times New Roman"/>
              </a:rPr>
              <a:t>sebanyak </a:t>
            </a:r>
            <a:r>
              <a:rPr sz="1200" spc="64" dirty="0">
                <a:latin typeface="Gill Sans MT" pitchFamily="34" charset="0"/>
                <a:cs typeface="Times New Roman"/>
              </a:rPr>
              <a:t>357 </a:t>
            </a:r>
            <a:r>
              <a:rPr sz="1200" spc="76" dirty="0">
                <a:latin typeface="Gill Sans MT" pitchFamily="34" charset="0"/>
                <a:cs typeface="Times New Roman"/>
              </a:rPr>
              <a:t>unit </a:t>
            </a:r>
            <a:r>
              <a:rPr sz="1200" dirty="0">
                <a:latin typeface="Gill Sans MT" pitchFamily="34" charset="0"/>
                <a:cs typeface="Times New Roman"/>
              </a:rPr>
              <a:t>di </a:t>
            </a:r>
            <a:r>
              <a:rPr sz="1200" spc="56" dirty="0" err="1" smtClean="0">
                <a:latin typeface="Gill Sans MT" pitchFamily="34" charset="0"/>
                <a:cs typeface="Times New Roman"/>
              </a:rPr>
              <a:t>kabupaten</a:t>
            </a:r>
            <a:r>
              <a:rPr sz="1200" spc="56" dirty="0" smtClean="0">
                <a:latin typeface="Gill Sans MT" pitchFamily="34" charset="0"/>
                <a:cs typeface="Times New Roman"/>
              </a:rPr>
              <a:t>/</a:t>
            </a:r>
            <a:r>
              <a:rPr sz="1200" spc="56" dirty="0" err="1" smtClean="0">
                <a:latin typeface="Gill Sans MT" pitchFamily="34" charset="0"/>
                <a:cs typeface="Times New Roman"/>
              </a:rPr>
              <a:t>kota</a:t>
            </a:r>
            <a:r>
              <a:rPr sz="1200" spc="56" dirty="0">
                <a:latin typeface="Gill Sans MT" pitchFamily="34" charset="0"/>
                <a:cs typeface="Times New Roman"/>
              </a:rPr>
              <a:t>, </a:t>
            </a:r>
            <a:r>
              <a:rPr sz="1200" spc="72" dirty="0">
                <a:latin typeface="Gill Sans MT" pitchFamily="34" charset="0"/>
                <a:cs typeface="Times New Roman"/>
              </a:rPr>
              <a:t>akan  </a:t>
            </a:r>
            <a:r>
              <a:rPr sz="1200" spc="44" dirty="0">
                <a:latin typeface="Gill Sans MT" pitchFamily="34" charset="0"/>
                <a:cs typeface="Times New Roman"/>
              </a:rPr>
              <a:t>tetapi </a:t>
            </a:r>
            <a:r>
              <a:rPr sz="1200" spc="24" dirty="0">
                <a:latin typeface="Gill Sans MT" pitchFamily="34" charset="0"/>
                <a:cs typeface="Times New Roman"/>
              </a:rPr>
              <a:t>UPI </a:t>
            </a:r>
            <a:r>
              <a:rPr sz="1200" spc="56" dirty="0">
                <a:latin typeface="Gill Sans MT" pitchFamily="34" charset="0"/>
                <a:cs typeface="Times New Roman"/>
              </a:rPr>
              <a:t>yang </a:t>
            </a:r>
            <a:r>
              <a:rPr sz="1200" spc="56" dirty="0" smtClean="0">
                <a:latin typeface="Gill Sans MT" pitchFamily="34" charset="0"/>
                <a:cs typeface="Times New Roman"/>
              </a:rPr>
              <a:t> </a:t>
            </a:r>
            <a:r>
              <a:rPr sz="1200" spc="104" dirty="0" err="1" smtClean="0">
                <a:latin typeface="Gill Sans MT" pitchFamily="34" charset="0"/>
                <a:cs typeface="Times New Roman"/>
              </a:rPr>
              <a:t>ada</a:t>
            </a:r>
            <a:r>
              <a:rPr sz="1200" spc="104" dirty="0" smtClean="0">
                <a:latin typeface="Gill Sans MT" pitchFamily="34" charset="0"/>
                <a:cs typeface="Times New Roman"/>
              </a:rPr>
              <a:t> </a:t>
            </a:r>
            <a:r>
              <a:rPr sz="1200" spc="72" dirty="0" err="1" smtClean="0">
                <a:latin typeface="Gill Sans MT" pitchFamily="34" charset="0"/>
                <a:cs typeface="Times New Roman"/>
              </a:rPr>
              <a:t>hanya</a:t>
            </a:r>
            <a:r>
              <a:rPr sz="1200" spc="72" dirty="0" smtClean="0">
                <a:latin typeface="Gill Sans MT" pitchFamily="34" charset="0"/>
                <a:cs typeface="Times New Roman"/>
              </a:rPr>
              <a:t> </a:t>
            </a:r>
            <a:r>
              <a:rPr sz="1200" spc="84" dirty="0">
                <a:latin typeface="Gill Sans MT" pitchFamily="34" charset="0"/>
                <a:cs typeface="Times New Roman"/>
              </a:rPr>
              <a:t>beberapa </a:t>
            </a:r>
            <a:r>
              <a:rPr sz="1200" spc="60" dirty="0">
                <a:latin typeface="Gill Sans MT" pitchFamily="34" charset="0"/>
                <a:cs typeface="Times New Roman"/>
              </a:rPr>
              <a:t>yang </a:t>
            </a:r>
            <a:r>
              <a:rPr sz="1200" spc="60" dirty="0" smtClean="0">
                <a:latin typeface="Gill Sans MT" pitchFamily="34" charset="0"/>
                <a:cs typeface="Times New Roman"/>
              </a:rPr>
              <a:t> </a:t>
            </a:r>
            <a:r>
              <a:rPr sz="1200" spc="64" dirty="0" err="1" smtClean="0">
                <a:latin typeface="Gill Sans MT" pitchFamily="34" charset="0"/>
                <a:cs typeface="Times New Roman"/>
              </a:rPr>
              <a:t>memenuhi</a:t>
            </a:r>
            <a:r>
              <a:rPr sz="1200" spc="64" dirty="0" smtClean="0">
                <a:latin typeface="Gill Sans MT" pitchFamily="34" charset="0"/>
                <a:cs typeface="Times New Roman"/>
              </a:rPr>
              <a:t>  </a:t>
            </a:r>
            <a:r>
              <a:rPr sz="1200" spc="68" dirty="0" err="1" smtClean="0">
                <a:latin typeface="Gill Sans MT" pitchFamily="34" charset="0"/>
                <a:cs typeface="Times New Roman"/>
              </a:rPr>
              <a:t>persyaratan</a:t>
            </a:r>
            <a:r>
              <a:rPr sz="1200" spc="68" dirty="0" smtClean="0">
                <a:latin typeface="Gill Sans MT" pitchFamily="34" charset="0"/>
                <a:cs typeface="Times New Roman"/>
              </a:rPr>
              <a:t> </a:t>
            </a:r>
            <a:r>
              <a:rPr sz="1200" spc="48" dirty="0" smtClean="0">
                <a:latin typeface="Gill Sans MT" pitchFamily="34" charset="0"/>
                <a:cs typeface="Times New Roman"/>
              </a:rPr>
              <a:t>GMP </a:t>
            </a:r>
            <a:r>
              <a:rPr sz="1200" spc="88" dirty="0">
                <a:latin typeface="Gill Sans MT" pitchFamily="34" charset="0"/>
                <a:cs typeface="Times New Roman"/>
              </a:rPr>
              <a:t>(Good </a:t>
            </a:r>
            <a:r>
              <a:rPr sz="1200" spc="80" dirty="0" smtClean="0">
                <a:latin typeface="Gill Sans MT" pitchFamily="34" charset="0"/>
                <a:cs typeface="Times New Roman"/>
              </a:rPr>
              <a:t>Manufacturing  </a:t>
            </a:r>
            <a:r>
              <a:rPr sz="1200" spc="91" dirty="0" smtClean="0">
                <a:latin typeface="Gill Sans MT" pitchFamily="34" charset="0"/>
                <a:cs typeface="Times New Roman"/>
              </a:rPr>
              <a:t>Practices</a:t>
            </a:r>
            <a:r>
              <a:rPr sz="1200" spc="91" dirty="0">
                <a:latin typeface="Gill Sans MT" pitchFamily="34" charset="0"/>
                <a:cs typeface="Times New Roman"/>
              </a:rPr>
              <a:t>) </a:t>
            </a:r>
            <a:r>
              <a:rPr sz="1200" spc="91" dirty="0" smtClean="0">
                <a:latin typeface="Gill Sans MT" pitchFamily="34" charset="0"/>
                <a:cs typeface="Times New Roman"/>
              </a:rPr>
              <a:t>  </a:t>
            </a:r>
            <a:r>
              <a:rPr sz="1200" spc="76" dirty="0" err="1" smtClean="0">
                <a:latin typeface="Gill Sans MT" pitchFamily="34" charset="0"/>
                <a:cs typeface="Times New Roman"/>
              </a:rPr>
              <a:t>dan</a:t>
            </a:r>
            <a:r>
              <a:rPr sz="1200" spc="76" dirty="0" smtClean="0">
                <a:latin typeface="Gill Sans MT" pitchFamily="34" charset="0"/>
                <a:cs typeface="Times New Roman"/>
              </a:rPr>
              <a:t> </a:t>
            </a:r>
            <a:r>
              <a:rPr sz="1200" spc="108" dirty="0" smtClean="0">
                <a:latin typeface="Gill Sans MT" pitchFamily="34" charset="0"/>
                <a:cs typeface="Times New Roman"/>
              </a:rPr>
              <a:t>SSOP </a:t>
            </a:r>
            <a:r>
              <a:rPr sz="1200" spc="96" dirty="0">
                <a:latin typeface="Gill Sans MT" pitchFamily="34" charset="0"/>
                <a:cs typeface="Times New Roman"/>
              </a:rPr>
              <a:t>(Standard </a:t>
            </a:r>
            <a:r>
              <a:rPr sz="1200" spc="88" dirty="0">
                <a:latin typeface="Gill Sans MT" pitchFamily="34" charset="0"/>
                <a:cs typeface="Times New Roman"/>
              </a:rPr>
              <a:t>Sanitation Operating </a:t>
            </a:r>
            <a:r>
              <a:rPr sz="1200" spc="100" dirty="0" smtClean="0">
                <a:latin typeface="Gill Sans MT" pitchFamily="34" charset="0"/>
                <a:cs typeface="Times New Roman"/>
              </a:rPr>
              <a:t>Procedure</a:t>
            </a:r>
            <a:r>
              <a:rPr sz="1200" spc="100" dirty="0">
                <a:latin typeface="Gill Sans MT" pitchFamily="34" charset="0"/>
                <a:cs typeface="Times New Roman"/>
              </a:rPr>
              <a:t>) </a:t>
            </a:r>
            <a:r>
              <a:rPr sz="1200" spc="80" dirty="0">
                <a:latin typeface="Gill Sans MT" pitchFamily="34" charset="0"/>
                <a:cs typeface="Times New Roman"/>
              </a:rPr>
              <a:t>dan beberapa </a:t>
            </a:r>
            <a:r>
              <a:rPr sz="1200" spc="84" dirty="0">
                <a:latin typeface="Gill Sans MT" pitchFamily="34" charset="0"/>
                <a:cs typeface="Times New Roman"/>
              </a:rPr>
              <a:t>sudah </a:t>
            </a:r>
            <a:r>
              <a:rPr sz="1200" spc="20" dirty="0">
                <a:latin typeface="Gill Sans MT" pitchFamily="34" charset="0"/>
                <a:cs typeface="Times New Roman"/>
              </a:rPr>
              <a:t>terbit Sertifikat </a:t>
            </a:r>
            <a:r>
              <a:rPr sz="1200" spc="44" dirty="0" err="1">
                <a:latin typeface="Gill Sans MT" pitchFamily="34" charset="0"/>
                <a:cs typeface="Times New Roman"/>
              </a:rPr>
              <a:t>Kelayakan</a:t>
            </a:r>
            <a:r>
              <a:rPr sz="1200" spc="44" dirty="0">
                <a:latin typeface="Gill Sans MT" pitchFamily="34" charset="0"/>
                <a:cs typeface="Times New Roman"/>
              </a:rPr>
              <a:t> </a:t>
            </a:r>
            <a:r>
              <a:rPr sz="1200" spc="44" dirty="0" smtClean="0">
                <a:latin typeface="Gill Sans MT" pitchFamily="34" charset="0"/>
                <a:cs typeface="Times New Roman"/>
              </a:rPr>
              <a:t>      </a:t>
            </a:r>
            <a:r>
              <a:rPr sz="1200" spc="72" dirty="0">
                <a:latin typeface="Gill Sans MT" pitchFamily="34" charset="0"/>
                <a:cs typeface="Times New Roman"/>
              </a:rPr>
              <a:t>Pengolahan </a:t>
            </a:r>
            <a:r>
              <a:rPr sz="1200" spc="40" dirty="0">
                <a:latin typeface="Gill Sans MT" pitchFamily="34" charset="0"/>
                <a:cs typeface="Times New Roman"/>
              </a:rPr>
              <a:t>(SKP)</a:t>
            </a:r>
            <a:r>
              <a:rPr sz="1200" spc="-20" dirty="0">
                <a:latin typeface="Gill Sans MT" pitchFamily="34" charset="0"/>
                <a:cs typeface="Times New Roman"/>
              </a:rPr>
              <a:t> </a:t>
            </a:r>
            <a:r>
              <a:rPr sz="1200" spc="48" dirty="0" err="1">
                <a:latin typeface="Gill Sans MT" pitchFamily="34" charset="0"/>
                <a:cs typeface="Times New Roman"/>
              </a:rPr>
              <a:t>nya</a:t>
            </a:r>
            <a:r>
              <a:rPr sz="1200" spc="48" dirty="0" smtClean="0">
                <a:latin typeface="Gill Sans MT" pitchFamily="34" charset="0"/>
                <a:cs typeface="Times New Roman"/>
              </a:rPr>
              <a:t>.</a:t>
            </a:r>
          </a:p>
          <a:p>
            <a:pPr marL="10176" marR="4070" algn="just">
              <a:lnSpc>
                <a:spcPct val="101499"/>
              </a:lnSpc>
              <a:tabLst>
                <a:tab pos="312380" algn="l"/>
              </a:tabLst>
            </a:pPr>
            <a:endParaRPr lang="x-none" sz="1000" spc="48">
              <a:latin typeface="Times New Roman"/>
              <a:cs typeface="Times New Roman"/>
            </a:endParaRPr>
          </a:p>
        </p:txBody>
      </p:sp>
      <p:graphicFrame>
        <p:nvGraphicFramePr>
          <p:cNvPr id="16" name="Diagram 15"/>
          <p:cNvGraphicFramePr/>
          <p:nvPr>
            <p:extLst>
              <p:ext uri="{D42A27DB-BD31-4B8C-83A1-F6EECF244321}">
                <p14:modId xmlns:p14="http://schemas.microsoft.com/office/powerpoint/2010/main" val="1548438480"/>
              </p:ext>
            </p:extLst>
          </p:nvPr>
        </p:nvGraphicFramePr>
        <p:xfrm>
          <a:off x="550182" y="3525011"/>
          <a:ext cx="7550211" cy="279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987736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p:nvPr/>
        </p:nvGrpSpPr>
        <p:grpSpPr>
          <a:xfrm>
            <a:off x="395537" y="836714"/>
            <a:ext cx="864096" cy="1326245"/>
            <a:chOff x="2391994" y="1635646"/>
            <a:chExt cx="805454" cy="1584088"/>
          </a:xfrm>
        </p:grpSpPr>
        <p:sp>
          <p:nvSpPr>
            <p:cNvPr id="14" name="Rectangle 13"/>
            <p:cNvSpPr/>
            <p:nvPr/>
          </p:nvSpPr>
          <p:spPr>
            <a:xfrm>
              <a:off x="2391994" y="1635646"/>
              <a:ext cx="805454" cy="79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Isosceles Triangle 14"/>
            <p:cNvSpPr/>
            <p:nvPr/>
          </p:nvSpPr>
          <p:spPr>
            <a:xfrm rot="10800000">
              <a:off x="2391994" y="2427734"/>
              <a:ext cx="805454" cy="792000"/>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3" name="Group 15"/>
          <p:cNvGrpSpPr/>
          <p:nvPr/>
        </p:nvGrpSpPr>
        <p:grpSpPr>
          <a:xfrm>
            <a:off x="1331643" y="836711"/>
            <a:ext cx="6768751" cy="830997"/>
            <a:chOff x="496119" y="2277979"/>
            <a:chExt cx="1752190" cy="970655"/>
          </a:xfrm>
          <a:noFill/>
        </p:grpSpPr>
        <p:sp>
          <p:nvSpPr>
            <p:cNvPr id="17" name="TextBox 16"/>
            <p:cNvSpPr txBox="1"/>
            <p:nvPr/>
          </p:nvSpPr>
          <p:spPr>
            <a:xfrm>
              <a:off x="496119" y="2724641"/>
              <a:ext cx="1752190" cy="467353"/>
            </a:xfrm>
            <a:prstGeom prst="rect">
              <a:avLst/>
            </a:prstGeom>
            <a:grpFill/>
          </p:spPr>
          <p:txBody>
            <a:bodyPr wrap="square" rtlCol="0">
              <a:spAutoFit/>
            </a:bodyPr>
            <a:lstStyle/>
            <a:p>
              <a:endParaRPr lang="en-US" altLang="ko-KR" sz="2000" b="1" dirty="0">
                <a:solidFill>
                  <a:schemeClr val="tx1">
                    <a:lumMod val="75000"/>
                    <a:lumOff val="25000"/>
                  </a:schemeClr>
                </a:solidFill>
                <a:cs typeface="Arial" pitchFamily="34" charset="0"/>
              </a:endParaRPr>
            </a:p>
          </p:txBody>
        </p:sp>
        <p:sp>
          <p:nvSpPr>
            <p:cNvPr id="18" name="TextBox 17"/>
            <p:cNvSpPr txBox="1"/>
            <p:nvPr/>
          </p:nvSpPr>
          <p:spPr>
            <a:xfrm>
              <a:off x="496119" y="2277979"/>
              <a:ext cx="1752190" cy="970655"/>
            </a:xfrm>
            <a:prstGeom prst="rect">
              <a:avLst/>
            </a:prstGeom>
            <a:noFill/>
          </p:spPr>
          <p:txBody>
            <a:bodyPr wrap="square" rtlCol="0">
              <a:spAutoFit/>
            </a:bodyPr>
            <a:lstStyle/>
            <a:p>
              <a:r>
                <a:rPr lang="id-ID" altLang="ko-KR" sz="1200" b="1" dirty="0" smtClean="0">
                  <a:solidFill>
                    <a:schemeClr val="accent2"/>
                  </a:solidFill>
                  <a:cs typeface="Arial" pitchFamily="34" charset="0"/>
                </a:rPr>
                <a:t>PROGRAM YG SUDAH TERSUSUN SAAT INI DIARAHKANUNTUK MENYESUAIKAN DENGAN TATANAN NORMAL BARU,UNTUK ITU DALAM PELAKSANAAN PROGRAM STRATEGIS TERSEBUT MENGACU KEPADA PROTOKOL KESEHATAN SESUAI STANDAR PEMERINTAH YANG MENGACU KEPADA JAMINAN MUTU KEAMANAN PANGAN TERMASUK PENYEDIAAN </a:t>
              </a:r>
              <a:r>
                <a:rPr lang="id-ID" altLang="ko-KR" sz="1200" b="1" dirty="0" smtClean="0">
                  <a:solidFill>
                    <a:schemeClr val="accent2"/>
                  </a:solidFill>
                  <a:cs typeface="Arial" pitchFamily="34" charset="0"/>
                </a:rPr>
                <a:t>IKAN SEHAT DAN BERMUTU</a:t>
              </a:r>
              <a:endParaRPr lang="ko-KR" altLang="en-US" sz="1200" b="1" dirty="0">
                <a:solidFill>
                  <a:schemeClr val="accent2"/>
                </a:solidFill>
                <a:cs typeface="Arial" pitchFamily="34" charset="0"/>
              </a:endParaRPr>
            </a:p>
          </p:txBody>
        </p:sp>
      </p:grpSp>
      <p:graphicFrame>
        <p:nvGraphicFramePr>
          <p:cNvPr id="20" name="Table 19"/>
          <p:cNvGraphicFramePr>
            <a:graphicFrameLocks noGrp="1"/>
          </p:cNvGraphicFramePr>
          <p:nvPr>
            <p:extLst>
              <p:ext uri="{D42A27DB-BD31-4B8C-83A1-F6EECF244321}">
                <p14:modId xmlns:p14="http://schemas.microsoft.com/office/powerpoint/2010/main" val="249543298"/>
              </p:ext>
            </p:extLst>
          </p:nvPr>
        </p:nvGraphicFramePr>
        <p:xfrm>
          <a:off x="370383" y="1844825"/>
          <a:ext cx="8522097" cy="4499599"/>
        </p:xfrm>
        <a:graphic>
          <a:graphicData uri="http://schemas.openxmlformats.org/drawingml/2006/table">
            <a:tbl>
              <a:tblPr firstRow="1" bandRow="1">
                <a:tableStyleId>{F5AB1C69-6EDB-4FF4-983F-18BD219EF322}</a:tableStyleId>
              </a:tblPr>
              <a:tblGrid>
                <a:gridCol w="2905474"/>
                <a:gridCol w="3384375"/>
                <a:gridCol w="2232248"/>
              </a:tblGrid>
              <a:tr h="720079">
                <a:tc>
                  <a:txBody>
                    <a:bodyPr/>
                    <a:lstStyle/>
                    <a:p>
                      <a:pPr algn="ctr"/>
                      <a:r>
                        <a:rPr lang="id-ID" sz="1600" b="1" dirty="0" smtClean="0">
                          <a:solidFill>
                            <a:sysClr val="windowText" lastClr="000000"/>
                          </a:solidFill>
                        </a:rPr>
                        <a:t>KEGIATAN</a:t>
                      </a:r>
                      <a:endParaRPr lang="en-ID" sz="1600" b="1" dirty="0">
                        <a:solidFill>
                          <a:sysClr val="windowText" lastClr="000000"/>
                        </a:solidFill>
                      </a:endParaRPr>
                    </a:p>
                  </a:txBody>
                  <a:tcPr marT="60960" marB="60960" anchor="ctr"/>
                </a:tc>
                <a:tc>
                  <a:txBody>
                    <a:bodyPr/>
                    <a:lstStyle/>
                    <a:p>
                      <a:pPr algn="ctr"/>
                      <a:r>
                        <a:rPr lang="id-ID" sz="1600" b="1" dirty="0" smtClean="0">
                          <a:solidFill>
                            <a:sysClr val="windowText" lastClr="000000"/>
                          </a:solidFill>
                        </a:rPr>
                        <a:t>PELAKSANAAN</a:t>
                      </a:r>
                      <a:endParaRPr lang="en-ID" sz="1600" b="1" dirty="0">
                        <a:solidFill>
                          <a:sysClr val="windowText" lastClr="000000"/>
                        </a:solidFill>
                      </a:endParaRPr>
                    </a:p>
                  </a:txBody>
                  <a:tcPr marT="60960" marB="60960" anchor="ctr"/>
                </a:tc>
                <a:tc>
                  <a:txBody>
                    <a:bodyPr/>
                    <a:lstStyle/>
                    <a:p>
                      <a:pPr algn="ctr"/>
                      <a:r>
                        <a:rPr lang="id-ID" sz="1600" b="1" dirty="0" smtClean="0">
                          <a:solidFill>
                            <a:sysClr val="windowText" lastClr="000000"/>
                          </a:solidFill>
                        </a:rPr>
                        <a:t>KETERANGAN</a:t>
                      </a:r>
                      <a:endParaRPr lang="en-ID" sz="1600" b="1" dirty="0">
                        <a:solidFill>
                          <a:sysClr val="windowText" lastClr="000000"/>
                        </a:solidFill>
                      </a:endParaRPr>
                    </a:p>
                  </a:txBody>
                  <a:tcPr marT="60960" marB="60960" anchor="ctr"/>
                </a:tc>
              </a:tr>
              <a:tr h="2560320">
                <a:tc>
                  <a:txBody>
                    <a:bodyPr/>
                    <a:lstStyle/>
                    <a:p>
                      <a:pPr marL="0" indent="0">
                        <a:buNone/>
                      </a:pPr>
                      <a:r>
                        <a:rPr kumimoji="0" lang="id-ID" sz="1600" kern="1200" baseline="0" dirty="0" smtClean="0">
                          <a:solidFill>
                            <a:schemeClr val="dk1"/>
                          </a:solidFill>
                          <a:effectLst/>
                          <a:latin typeface="Arial" pitchFamily="34" charset="0"/>
                          <a:ea typeface="+mn-ea"/>
                          <a:cs typeface="Arial" pitchFamily="34" charset="0"/>
                        </a:rPr>
                        <a:t>- </a:t>
                      </a:r>
                      <a:r>
                        <a:rPr kumimoji="0" lang="id-ID" sz="1600" b="1" kern="1200" baseline="0" dirty="0" smtClean="0">
                          <a:solidFill>
                            <a:schemeClr val="dk1"/>
                          </a:solidFill>
                          <a:effectLst/>
                          <a:latin typeface="Arial" pitchFamily="34" charset="0"/>
                          <a:ea typeface="+mn-ea"/>
                          <a:cs typeface="Arial" pitchFamily="34" charset="0"/>
                        </a:rPr>
                        <a:t>Budidaya</a:t>
                      </a:r>
                    </a:p>
                    <a:p>
                      <a:pPr marL="228600" indent="-228600">
                        <a:buAutoNum type="alphaLcPeriod"/>
                      </a:pPr>
                      <a:r>
                        <a:rPr kumimoji="0" lang="id-ID" sz="1600" kern="1200" baseline="0" dirty="0" smtClean="0">
                          <a:solidFill>
                            <a:schemeClr val="dk1"/>
                          </a:solidFill>
                          <a:effectLst/>
                          <a:latin typeface="Arial" pitchFamily="34" charset="0"/>
                          <a:ea typeface="+mn-ea"/>
                          <a:cs typeface="Arial" pitchFamily="34" charset="0"/>
                        </a:rPr>
                        <a:t>Sertifikasi usaha budidaya :CBIB </a:t>
                      </a:r>
                    </a:p>
                    <a:p>
                      <a:pPr marL="0" indent="0">
                        <a:buNone/>
                      </a:pPr>
                      <a:endParaRPr kumimoji="0" lang="id-ID" sz="1600" kern="1200" baseline="0" dirty="0" smtClean="0">
                        <a:solidFill>
                          <a:schemeClr val="dk1"/>
                        </a:solidFill>
                        <a:effectLst/>
                        <a:latin typeface="Arial" pitchFamily="34" charset="0"/>
                        <a:ea typeface="+mn-ea"/>
                        <a:cs typeface="Arial" pitchFamily="34" charset="0"/>
                      </a:endParaRPr>
                    </a:p>
                    <a:p>
                      <a:pPr marL="0" indent="0">
                        <a:buNone/>
                      </a:pPr>
                      <a:r>
                        <a:rPr kumimoji="0" lang="id-ID" sz="1600" kern="1200" baseline="0" dirty="0" smtClean="0">
                          <a:solidFill>
                            <a:schemeClr val="dk1"/>
                          </a:solidFill>
                          <a:effectLst/>
                          <a:latin typeface="Arial" pitchFamily="34" charset="0"/>
                          <a:ea typeface="+mn-ea"/>
                          <a:cs typeface="Arial" pitchFamily="34" charset="0"/>
                        </a:rPr>
                        <a:t>b. Penyediaan ikan di Bioflok </a:t>
                      </a:r>
                    </a:p>
                    <a:p>
                      <a:pPr marL="0" indent="0">
                        <a:buNone/>
                      </a:pPr>
                      <a:r>
                        <a:rPr kumimoji="0" lang="id-ID" sz="1600" kern="1200" baseline="0" dirty="0" smtClean="0">
                          <a:solidFill>
                            <a:schemeClr val="dk1"/>
                          </a:solidFill>
                          <a:effectLst/>
                          <a:latin typeface="Arial" pitchFamily="34" charset="0"/>
                          <a:ea typeface="+mn-ea"/>
                          <a:cs typeface="Arial" pitchFamily="34" charset="0"/>
                        </a:rPr>
                        <a:t>   dan di Kolam Penyangga</a:t>
                      </a:r>
                    </a:p>
                    <a:p>
                      <a:pPr marL="0" indent="0">
                        <a:buNone/>
                      </a:pPr>
                      <a:endParaRPr kumimoji="0" lang="id-ID" sz="1600" kern="1200" baseline="0" dirty="0" smtClean="0">
                        <a:solidFill>
                          <a:schemeClr val="dk1"/>
                        </a:solidFill>
                        <a:effectLst/>
                        <a:latin typeface="Arial" pitchFamily="34" charset="0"/>
                        <a:ea typeface="+mn-ea"/>
                        <a:cs typeface="Arial" pitchFamily="34" charset="0"/>
                      </a:endParaRPr>
                    </a:p>
                    <a:p>
                      <a:pPr marL="0" indent="0">
                        <a:buNone/>
                      </a:pPr>
                      <a:endParaRPr kumimoji="0" lang="id-ID" sz="1600" kern="1200" baseline="0" dirty="0" smtClean="0">
                        <a:solidFill>
                          <a:schemeClr val="dk1"/>
                        </a:solidFill>
                        <a:effectLst/>
                        <a:latin typeface="Arial" pitchFamily="34" charset="0"/>
                        <a:ea typeface="+mn-ea"/>
                        <a:cs typeface="Arial" pitchFamily="34" charset="0"/>
                      </a:endParaRPr>
                    </a:p>
                    <a:p>
                      <a:pPr marL="0" indent="0">
                        <a:buNone/>
                      </a:pPr>
                      <a:r>
                        <a:rPr kumimoji="0" lang="id-ID" sz="1600" kern="1200" baseline="0" dirty="0" smtClean="0">
                          <a:solidFill>
                            <a:schemeClr val="dk1"/>
                          </a:solidFill>
                          <a:effectLst/>
                          <a:latin typeface="Arial" pitchFamily="34" charset="0"/>
                          <a:ea typeface="+mn-ea"/>
                          <a:cs typeface="Arial" pitchFamily="34" charset="0"/>
                        </a:rPr>
                        <a:t>c. Monitoring Kesehatan Ikan.</a:t>
                      </a:r>
                    </a:p>
                    <a:p>
                      <a:pPr marL="0" indent="0">
                        <a:buNone/>
                      </a:pPr>
                      <a:endParaRPr kumimoji="0" lang="id-ID" sz="1600" kern="1200" baseline="0" dirty="0" smtClean="0">
                        <a:solidFill>
                          <a:schemeClr val="dk1"/>
                        </a:solidFill>
                        <a:effectLst/>
                        <a:latin typeface="Arial" pitchFamily="34" charset="0"/>
                        <a:ea typeface="+mn-ea"/>
                        <a:cs typeface="Arial" pitchFamily="34" charset="0"/>
                      </a:endParaRPr>
                    </a:p>
                    <a:p>
                      <a:pPr marL="0" indent="0">
                        <a:buNone/>
                      </a:pPr>
                      <a:endParaRPr kumimoji="0" lang="id-ID" sz="1600" kern="1200" baseline="0" dirty="0" smtClean="0">
                        <a:solidFill>
                          <a:schemeClr val="dk1"/>
                        </a:solidFill>
                        <a:effectLst/>
                        <a:latin typeface="Arial" pitchFamily="34" charset="0"/>
                        <a:ea typeface="+mn-ea"/>
                        <a:cs typeface="Arial" pitchFamily="34" charset="0"/>
                      </a:endParaRPr>
                    </a:p>
                    <a:p>
                      <a:pPr marL="0" indent="0">
                        <a:buNone/>
                      </a:pPr>
                      <a:r>
                        <a:rPr kumimoji="0" lang="id-ID" sz="1600" kern="1200" baseline="0" dirty="0" smtClean="0">
                          <a:solidFill>
                            <a:schemeClr val="dk1"/>
                          </a:solidFill>
                          <a:effectLst/>
                          <a:latin typeface="Arial" pitchFamily="34" charset="0"/>
                          <a:ea typeface="+mn-ea"/>
                          <a:cs typeface="Arial" pitchFamily="34" charset="0"/>
                        </a:rPr>
                        <a:t>d. Monitoring an evaluasi </a:t>
                      </a:r>
                    </a:p>
                    <a:p>
                      <a:pPr marL="0" indent="0">
                        <a:buNone/>
                      </a:pPr>
                      <a:r>
                        <a:rPr kumimoji="0" lang="id-ID" sz="1600" kern="1200" baseline="0" dirty="0" smtClean="0">
                          <a:solidFill>
                            <a:schemeClr val="dk1"/>
                          </a:solidFill>
                          <a:effectLst/>
                          <a:latin typeface="Arial" pitchFamily="34" charset="0"/>
                          <a:ea typeface="+mn-ea"/>
                          <a:cs typeface="Arial" pitchFamily="34" charset="0"/>
                        </a:rPr>
                        <a:t>    bantuan</a:t>
                      </a:r>
                    </a:p>
                    <a:p>
                      <a:pPr marL="0" indent="0">
                        <a:buNone/>
                      </a:pPr>
                      <a:endParaRPr kumimoji="0" lang="id-ID" sz="1600" kern="1200" baseline="0" dirty="0" smtClean="0">
                        <a:solidFill>
                          <a:schemeClr val="dk1"/>
                        </a:solidFill>
                        <a:effectLst/>
                        <a:latin typeface="Arial" pitchFamily="34" charset="0"/>
                        <a:ea typeface="+mn-ea"/>
                        <a:cs typeface="Arial" pitchFamily="34" charset="0"/>
                      </a:endParaRPr>
                    </a:p>
                    <a:p>
                      <a:pPr marL="0" indent="0">
                        <a:buNone/>
                      </a:pPr>
                      <a:endParaRPr kumimoji="0" lang="id-ID" sz="1600" kern="1200" baseline="0" dirty="0" smtClean="0">
                        <a:solidFill>
                          <a:schemeClr val="dk1"/>
                        </a:solidFill>
                        <a:effectLst/>
                        <a:latin typeface="Arial" pitchFamily="34" charset="0"/>
                        <a:ea typeface="+mn-ea"/>
                        <a:cs typeface="Arial" pitchFamily="34" charset="0"/>
                      </a:endParaRPr>
                    </a:p>
                  </a:txBody>
                  <a:tcPr marT="60960" marB="60960"/>
                </a:tc>
                <a:tc>
                  <a:txBody>
                    <a:bodyPr/>
                    <a:lstStyle/>
                    <a:p>
                      <a:pPr marL="0" indent="0">
                        <a:buNone/>
                      </a:pPr>
                      <a:r>
                        <a:rPr kumimoji="0" lang="id-ID" sz="1600" kern="1200" baseline="0" dirty="0" smtClean="0">
                          <a:solidFill>
                            <a:schemeClr val="dk1"/>
                          </a:solidFill>
                          <a:effectLst/>
                          <a:latin typeface="Arial" pitchFamily="34" charset="0"/>
                          <a:ea typeface="+mn-ea"/>
                          <a:cs typeface="Arial" pitchFamily="34" charset="0"/>
                        </a:rPr>
                        <a:t>Identifikasi  usulan Kabupaten yang diusulkan utk dilaksanakan</a:t>
                      </a:r>
                    </a:p>
                    <a:p>
                      <a:pPr marL="0" indent="0">
                        <a:buNone/>
                      </a:pPr>
                      <a:endParaRPr kumimoji="0" lang="id-ID" sz="1600" kern="1200" baseline="0" dirty="0" smtClean="0">
                        <a:solidFill>
                          <a:schemeClr val="dk1"/>
                        </a:solidFill>
                        <a:effectLst/>
                        <a:latin typeface="Arial" pitchFamily="34" charset="0"/>
                        <a:ea typeface="+mn-ea"/>
                        <a:cs typeface="Arial" pitchFamily="34" charset="0"/>
                      </a:endParaRPr>
                    </a:p>
                    <a:p>
                      <a:pPr marL="0" indent="0">
                        <a:buNone/>
                      </a:pPr>
                      <a:endParaRPr kumimoji="0" lang="id-ID" sz="1600" kern="1200" baseline="0" dirty="0" smtClean="0">
                        <a:solidFill>
                          <a:schemeClr val="dk1"/>
                        </a:solidFill>
                        <a:effectLst/>
                        <a:latin typeface="Arial" pitchFamily="34" charset="0"/>
                        <a:ea typeface="+mn-ea"/>
                        <a:cs typeface="Arial" pitchFamily="34" charset="0"/>
                      </a:endParaRPr>
                    </a:p>
                    <a:p>
                      <a:pPr marL="0" indent="0">
                        <a:buNone/>
                      </a:pPr>
                      <a:r>
                        <a:rPr kumimoji="0" lang="id-ID" sz="1600" kern="1200" baseline="0" dirty="0" smtClean="0">
                          <a:solidFill>
                            <a:schemeClr val="dk1"/>
                          </a:solidFill>
                          <a:effectLst/>
                          <a:latin typeface="Arial" pitchFamily="34" charset="0"/>
                          <a:ea typeface="+mn-ea"/>
                          <a:cs typeface="Arial" pitchFamily="34" charset="0"/>
                        </a:rPr>
                        <a:t>Pemeliharaan ikan dgn sistem bioflok dan pemeliharaan ikan di kolam penyangga</a:t>
                      </a:r>
                    </a:p>
                    <a:p>
                      <a:pPr marL="0" indent="0">
                        <a:buNone/>
                      </a:pPr>
                      <a:endParaRPr kumimoji="0" lang="id-ID" sz="1600" kern="1200" baseline="0" dirty="0" smtClean="0">
                        <a:solidFill>
                          <a:schemeClr val="dk1"/>
                        </a:solidFill>
                        <a:effectLst/>
                        <a:latin typeface="Arial" pitchFamily="34" charset="0"/>
                        <a:ea typeface="+mn-ea"/>
                        <a:cs typeface="Arial" pitchFamily="34" charset="0"/>
                      </a:endParaRPr>
                    </a:p>
                    <a:p>
                      <a:pPr marL="0" indent="0">
                        <a:buNone/>
                      </a:pPr>
                      <a:r>
                        <a:rPr kumimoji="0" lang="id-ID" sz="1600" kern="1200" baseline="0" dirty="0" smtClean="0">
                          <a:solidFill>
                            <a:schemeClr val="dk1"/>
                          </a:solidFill>
                          <a:effectLst/>
                          <a:latin typeface="Arial" pitchFamily="34" charset="0"/>
                          <a:ea typeface="+mn-ea"/>
                          <a:cs typeface="Arial" pitchFamily="34" charset="0"/>
                        </a:rPr>
                        <a:t>Melakukan Monitoringkesehatan Ikan budidaya di seluruh  Kab.kota</a:t>
                      </a:r>
                    </a:p>
                    <a:p>
                      <a:pPr marL="0" indent="0">
                        <a:buNone/>
                      </a:pPr>
                      <a:endParaRPr kumimoji="0" lang="id-ID" sz="1600" kern="1200" baseline="0" dirty="0" smtClean="0">
                        <a:solidFill>
                          <a:schemeClr val="dk1"/>
                        </a:solidFill>
                        <a:effectLst/>
                        <a:latin typeface="Arial" pitchFamily="34" charset="0"/>
                        <a:ea typeface="+mn-ea"/>
                        <a:cs typeface="Arial" pitchFamily="34" charset="0"/>
                      </a:endParaRPr>
                    </a:p>
                    <a:p>
                      <a:pPr marL="0" indent="0">
                        <a:buNone/>
                      </a:pPr>
                      <a:r>
                        <a:rPr kumimoji="0" lang="id-ID" sz="1600" kern="1200" baseline="0" dirty="0" smtClean="0">
                          <a:solidFill>
                            <a:schemeClr val="dk1"/>
                          </a:solidFill>
                          <a:effectLst/>
                          <a:latin typeface="Arial" pitchFamily="34" charset="0"/>
                          <a:ea typeface="+mn-ea"/>
                          <a:cs typeface="Arial" pitchFamily="34" charset="0"/>
                        </a:rPr>
                        <a:t>Mengevaluasi  kegiatan paket bantuan  yang diberikan kepada pembudidaya</a:t>
                      </a:r>
                    </a:p>
                  </a:txBody>
                  <a:tcPr marT="60960" marB="6096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id-ID" sz="1600" kern="1200" baseline="0" dirty="0" smtClean="0">
                          <a:solidFill>
                            <a:schemeClr val="dk1"/>
                          </a:solidFill>
                          <a:effectLst/>
                          <a:latin typeface="Arial" pitchFamily="34" charset="0"/>
                          <a:ea typeface="+mn-ea"/>
                          <a:cs typeface="Arial" pitchFamily="34" charset="0"/>
                        </a:rPr>
                        <a:t>Total usaha budidaya yang bersertifikat yaitu 178 unit Kolam </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id-ID" sz="1600" kern="1200" baseline="0" dirty="0" smtClean="0">
                        <a:solidFill>
                          <a:schemeClr val="dk1"/>
                        </a:solidFill>
                        <a:effectLst/>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id-ID" sz="1600" kern="1200" baseline="0" dirty="0" smtClean="0">
                          <a:solidFill>
                            <a:schemeClr val="dk1"/>
                          </a:solidFill>
                          <a:effectLst/>
                          <a:latin typeface="Arial" pitchFamily="34" charset="0"/>
                          <a:ea typeface="+mn-ea"/>
                          <a:cs typeface="Arial" pitchFamily="34" charset="0"/>
                        </a:rPr>
                        <a:t>Untuk pemenuhan  ikan konsumsi</a:t>
                      </a:r>
                    </a:p>
                    <a:p>
                      <a:pPr marL="0" indent="0">
                        <a:buNone/>
                      </a:pPr>
                      <a:endParaRPr lang="id-ID" sz="1600" dirty="0" smtClean="0">
                        <a:latin typeface="Arial" pitchFamily="34" charset="0"/>
                        <a:cs typeface="Arial" pitchFamily="34" charset="0"/>
                      </a:endParaRPr>
                    </a:p>
                    <a:p>
                      <a:pPr marL="0" indent="0">
                        <a:buNone/>
                      </a:pPr>
                      <a:endParaRPr lang="id-ID" sz="1600" dirty="0" smtClean="0">
                        <a:latin typeface="Arial" pitchFamily="34" charset="0"/>
                        <a:cs typeface="Arial" pitchFamily="34" charset="0"/>
                      </a:endParaRPr>
                    </a:p>
                    <a:p>
                      <a:pPr marL="0" indent="0">
                        <a:buNone/>
                      </a:pPr>
                      <a:endParaRPr lang="id-ID" sz="1600" dirty="0" smtClean="0">
                        <a:latin typeface="Arial" pitchFamily="34" charset="0"/>
                        <a:cs typeface="Arial" pitchFamily="34" charset="0"/>
                      </a:endParaRPr>
                    </a:p>
                    <a:p>
                      <a:endParaRPr lang="en-ID" sz="1600" dirty="0"/>
                    </a:p>
                  </a:txBody>
                  <a:tcPr marT="60960" marB="60960"/>
                </a:tc>
              </a:tr>
            </a:tbl>
          </a:graphicData>
        </a:graphic>
      </p:graphicFrame>
      <p:pic>
        <p:nvPicPr>
          <p:cNvPr id="21" name="Picture 2" descr="C:\Users\LENOVO\Pictures\gambar dk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9595" y="76966"/>
            <a:ext cx="4199135" cy="6460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7917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able 19"/>
          <p:cNvGraphicFramePr>
            <a:graphicFrameLocks noGrp="1"/>
          </p:cNvGraphicFramePr>
          <p:nvPr>
            <p:extLst>
              <p:ext uri="{D42A27DB-BD31-4B8C-83A1-F6EECF244321}">
                <p14:modId xmlns:p14="http://schemas.microsoft.com/office/powerpoint/2010/main" val="3561692020"/>
              </p:ext>
            </p:extLst>
          </p:nvPr>
        </p:nvGraphicFramePr>
        <p:xfrm>
          <a:off x="370383" y="980728"/>
          <a:ext cx="8522097" cy="4787632"/>
        </p:xfrm>
        <a:graphic>
          <a:graphicData uri="http://schemas.openxmlformats.org/drawingml/2006/table">
            <a:tbl>
              <a:tblPr firstRow="1" bandRow="1">
                <a:tableStyleId>{F5AB1C69-6EDB-4FF4-983F-18BD219EF322}</a:tableStyleId>
              </a:tblPr>
              <a:tblGrid>
                <a:gridCol w="3193505"/>
                <a:gridCol w="2664297"/>
                <a:gridCol w="2664295"/>
              </a:tblGrid>
              <a:tr h="1008112">
                <a:tc>
                  <a:txBody>
                    <a:bodyPr/>
                    <a:lstStyle/>
                    <a:p>
                      <a:pPr algn="ctr"/>
                      <a:r>
                        <a:rPr lang="id-ID" sz="1600" b="1" dirty="0" smtClean="0">
                          <a:solidFill>
                            <a:sysClr val="windowText" lastClr="000000"/>
                          </a:solidFill>
                        </a:rPr>
                        <a:t>KEGIATAN</a:t>
                      </a:r>
                      <a:endParaRPr lang="en-ID" sz="1600" b="1" dirty="0">
                        <a:solidFill>
                          <a:sysClr val="windowText" lastClr="000000"/>
                        </a:solidFill>
                      </a:endParaRPr>
                    </a:p>
                  </a:txBody>
                  <a:tcPr marT="60960" marB="60960" anchor="ctr"/>
                </a:tc>
                <a:tc>
                  <a:txBody>
                    <a:bodyPr/>
                    <a:lstStyle/>
                    <a:p>
                      <a:pPr algn="ctr"/>
                      <a:r>
                        <a:rPr lang="id-ID" sz="1600" b="1" dirty="0" smtClean="0">
                          <a:solidFill>
                            <a:sysClr val="windowText" lastClr="000000"/>
                          </a:solidFill>
                        </a:rPr>
                        <a:t>PELAKSANAAN</a:t>
                      </a:r>
                      <a:endParaRPr lang="en-ID" sz="1600" b="1" dirty="0">
                        <a:solidFill>
                          <a:sysClr val="windowText" lastClr="000000"/>
                        </a:solidFill>
                      </a:endParaRPr>
                    </a:p>
                  </a:txBody>
                  <a:tcPr marT="60960" marB="60960" anchor="ctr"/>
                </a:tc>
                <a:tc>
                  <a:txBody>
                    <a:bodyPr/>
                    <a:lstStyle/>
                    <a:p>
                      <a:pPr algn="ctr"/>
                      <a:r>
                        <a:rPr lang="id-ID" sz="1600" b="1" dirty="0" smtClean="0">
                          <a:solidFill>
                            <a:sysClr val="windowText" lastClr="000000"/>
                          </a:solidFill>
                        </a:rPr>
                        <a:t>KETERANGAN</a:t>
                      </a:r>
                      <a:endParaRPr lang="en-ID" sz="1600" b="1" dirty="0">
                        <a:solidFill>
                          <a:sysClr val="windowText" lastClr="000000"/>
                        </a:solidFill>
                      </a:endParaRPr>
                    </a:p>
                  </a:txBody>
                  <a:tcPr marT="60960" marB="60960" anchor="ctr"/>
                </a:tc>
              </a:tr>
              <a:tr h="2520280">
                <a:tc>
                  <a:txBody>
                    <a:bodyPr/>
                    <a:lstStyle/>
                    <a:p>
                      <a:pPr marL="0" indent="0">
                        <a:buNone/>
                      </a:pPr>
                      <a:endParaRPr kumimoji="0" lang="id-ID" sz="1600" kern="1200" baseline="0" dirty="0" smtClean="0">
                        <a:solidFill>
                          <a:schemeClr val="dk1"/>
                        </a:solidFill>
                        <a:effectLst/>
                        <a:latin typeface="Arial" pitchFamily="34" charset="0"/>
                        <a:ea typeface="+mn-ea"/>
                        <a:cs typeface="Arial" pitchFamily="34" charset="0"/>
                      </a:endParaRPr>
                    </a:p>
                    <a:p>
                      <a:pPr marL="285750" indent="-285750">
                        <a:buFontTx/>
                        <a:buChar char="-"/>
                      </a:pPr>
                      <a:r>
                        <a:rPr kumimoji="0" lang="id-ID" sz="1600" b="1" kern="1200" baseline="0" dirty="0" smtClean="0">
                          <a:solidFill>
                            <a:schemeClr val="dk1"/>
                          </a:solidFill>
                          <a:effectLst/>
                          <a:latin typeface="Arial" pitchFamily="34" charset="0"/>
                          <a:ea typeface="+mn-ea"/>
                          <a:cs typeface="Arial" pitchFamily="34" charset="0"/>
                        </a:rPr>
                        <a:t>Pengolahan dan Pemasaran</a:t>
                      </a:r>
                    </a:p>
                    <a:p>
                      <a:pPr marL="0" indent="0">
                        <a:buFontTx/>
                        <a:buNone/>
                      </a:pPr>
                      <a:r>
                        <a:rPr kumimoji="0" lang="id-ID" sz="1600" kern="1200" baseline="0" dirty="0" smtClean="0">
                          <a:solidFill>
                            <a:schemeClr val="dk1"/>
                          </a:solidFill>
                          <a:effectLst/>
                          <a:latin typeface="Arial" pitchFamily="34" charset="0"/>
                          <a:ea typeface="+mn-ea"/>
                          <a:cs typeface="Arial" pitchFamily="34" charset="0"/>
                        </a:rPr>
                        <a:t>     - melaksanakan  Sertifikasi  </a:t>
                      </a:r>
                    </a:p>
                    <a:p>
                      <a:pPr marL="0" indent="0">
                        <a:buFontTx/>
                        <a:buNone/>
                      </a:pPr>
                      <a:r>
                        <a:rPr kumimoji="0" lang="id-ID" sz="1600" kern="1200" baseline="0" dirty="0" smtClean="0">
                          <a:solidFill>
                            <a:schemeClr val="dk1"/>
                          </a:solidFill>
                          <a:effectLst/>
                          <a:latin typeface="Arial" pitchFamily="34" charset="0"/>
                          <a:ea typeface="+mn-ea"/>
                          <a:cs typeface="Arial" pitchFamily="34" charset="0"/>
                        </a:rPr>
                        <a:t>        Kelayakan Pengolahan</a:t>
                      </a:r>
                    </a:p>
                    <a:p>
                      <a:pPr marL="0" indent="0">
                        <a:buFontTx/>
                        <a:buNone/>
                      </a:pPr>
                      <a:endParaRPr kumimoji="0" lang="id-ID" sz="1600" kern="1200" baseline="0" dirty="0" smtClean="0">
                        <a:solidFill>
                          <a:schemeClr val="dk1"/>
                        </a:solidFill>
                        <a:effectLst/>
                        <a:latin typeface="Arial" pitchFamily="34" charset="0"/>
                        <a:ea typeface="+mn-ea"/>
                        <a:cs typeface="Arial" pitchFamily="34" charset="0"/>
                      </a:endParaRPr>
                    </a:p>
                    <a:p>
                      <a:pPr marL="0" indent="0">
                        <a:buFontTx/>
                        <a:buNone/>
                      </a:pPr>
                      <a:endParaRPr kumimoji="0" lang="id-ID" sz="1600" kern="1200" baseline="0" dirty="0" smtClean="0">
                        <a:solidFill>
                          <a:schemeClr val="dk1"/>
                        </a:solidFill>
                        <a:effectLst/>
                        <a:latin typeface="Arial" pitchFamily="34" charset="0"/>
                        <a:ea typeface="+mn-ea"/>
                        <a:cs typeface="Arial" pitchFamily="34" charset="0"/>
                      </a:endParaRPr>
                    </a:p>
                    <a:p>
                      <a:pPr marL="0" indent="0">
                        <a:buFontTx/>
                        <a:buNone/>
                      </a:pPr>
                      <a:r>
                        <a:rPr kumimoji="0" lang="id-ID" sz="1600" kern="1200" baseline="0" dirty="0" smtClean="0">
                          <a:solidFill>
                            <a:schemeClr val="dk1"/>
                          </a:solidFill>
                          <a:effectLst/>
                          <a:latin typeface="Arial" pitchFamily="34" charset="0"/>
                          <a:ea typeface="+mn-ea"/>
                          <a:cs typeface="Arial" pitchFamily="34" charset="0"/>
                        </a:rPr>
                        <a:t> </a:t>
                      </a:r>
                      <a:r>
                        <a:rPr kumimoji="0" lang="id-ID" sz="1600" kern="1200" baseline="0" dirty="0" smtClean="0">
                          <a:solidFill>
                            <a:schemeClr val="dk1"/>
                          </a:solidFill>
                          <a:effectLst/>
                          <a:latin typeface="Arial" pitchFamily="34" charset="0"/>
                          <a:ea typeface="+mn-ea"/>
                          <a:cs typeface="Arial" pitchFamily="34" charset="0"/>
                        </a:rPr>
                        <a:t>-   </a:t>
                      </a:r>
                      <a:r>
                        <a:rPr kumimoji="0" lang="id-ID" sz="1600" b="1" kern="1200" baseline="0" dirty="0" smtClean="0">
                          <a:solidFill>
                            <a:schemeClr val="dk1"/>
                          </a:solidFill>
                          <a:effectLst/>
                          <a:latin typeface="Arial" pitchFamily="34" charset="0"/>
                          <a:ea typeface="+mn-ea"/>
                          <a:cs typeface="Arial" pitchFamily="34" charset="0"/>
                        </a:rPr>
                        <a:t>Penangkapan</a:t>
                      </a:r>
                    </a:p>
                    <a:p>
                      <a:pPr marL="0" indent="0">
                        <a:buFontTx/>
                        <a:buNone/>
                      </a:pPr>
                      <a:r>
                        <a:rPr kumimoji="0" lang="id-ID" sz="1600" kern="1200" baseline="0" dirty="0" smtClean="0">
                          <a:solidFill>
                            <a:schemeClr val="dk1"/>
                          </a:solidFill>
                          <a:effectLst/>
                          <a:latin typeface="Arial" pitchFamily="34" charset="0"/>
                          <a:ea typeface="+mn-ea"/>
                          <a:cs typeface="Arial" pitchFamily="34" charset="0"/>
                        </a:rPr>
                        <a:t>      Melaksanakan Sosialisasi    </a:t>
                      </a:r>
                    </a:p>
                    <a:p>
                      <a:pPr marL="0" indent="0">
                        <a:buFontTx/>
                        <a:buNone/>
                      </a:pPr>
                      <a:r>
                        <a:rPr kumimoji="0" lang="id-ID" sz="1600" kern="1200" baseline="0" dirty="0" smtClean="0">
                          <a:solidFill>
                            <a:schemeClr val="dk1"/>
                          </a:solidFill>
                          <a:effectLst/>
                          <a:latin typeface="Arial" pitchFamily="34" charset="0"/>
                          <a:ea typeface="+mn-ea"/>
                          <a:cs typeface="Arial" pitchFamily="34" charset="0"/>
                        </a:rPr>
                        <a:t>      Penanganan Ikan di atas </a:t>
                      </a:r>
                    </a:p>
                    <a:p>
                      <a:pPr marL="0" indent="0">
                        <a:buFontTx/>
                        <a:buNone/>
                      </a:pPr>
                      <a:r>
                        <a:rPr kumimoji="0" lang="id-ID" sz="1600" kern="1200" baseline="0" dirty="0" smtClean="0">
                          <a:solidFill>
                            <a:schemeClr val="dk1"/>
                          </a:solidFill>
                          <a:effectLst/>
                          <a:latin typeface="Arial" pitchFamily="34" charset="0"/>
                          <a:ea typeface="+mn-ea"/>
                          <a:cs typeface="Arial" pitchFamily="34" charset="0"/>
                        </a:rPr>
                        <a:t>      Kapal sampai ke  Pelabuhan</a:t>
                      </a:r>
                    </a:p>
                    <a:p>
                      <a:pPr marL="0" indent="0">
                        <a:buFontTx/>
                        <a:buNone/>
                      </a:pPr>
                      <a:r>
                        <a:rPr kumimoji="0" lang="id-ID" sz="1600" kern="1200" baseline="0" dirty="0" smtClean="0">
                          <a:solidFill>
                            <a:schemeClr val="dk1"/>
                          </a:solidFill>
                          <a:effectLst/>
                          <a:latin typeface="Arial" pitchFamily="34" charset="0"/>
                          <a:ea typeface="+mn-ea"/>
                          <a:cs typeface="Arial" pitchFamily="34" charset="0"/>
                        </a:rPr>
                        <a:t> -  </a:t>
                      </a:r>
                      <a:r>
                        <a:rPr kumimoji="0" lang="id-ID" sz="1600" b="1" kern="1200" baseline="0" dirty="0" smtClean="0">
                          <a:solidFill>
                            <a:schemeClr val="dk1"/>
                          </a:solidFill>
                          <a:effectLst/>
                          <a:latin typeface="Arial" pitchFamily="34" charset="0"/>
                          <a:ea typeface="+mn-ea"/>
                          <a:cs typeface="Arial" pitchFamily="34" charset="0"/>
                        </a:rPr>
                        <a:t>Pengawasan</a:t>
                      </a:r>
                    </a:p>
                    <a:p>
                      <a:pPr marL="0" indent="0">
                        <a:buFontTx/>
                        <a:buNone/>
                      </a:pPr>
                      <a:r>
                        <a:rPr kumimoji="0" lang="id-ID" sz="1600" kern="1200" baseline="0" dirty="0" smtClean="0">
                          <a:solidFill>
                            <a:schemeClr val="dk1"/>
                          </a:solidFill>
                          <a:effectLst/>
                          <a:latin typeface="Arial" pitchFamily="34" charset="0"/>
                          <a:ea typeface="+mn-ea"/>
                          <a:cs typeface="Arial" pitchFamily="34" charset="0"/>
                        </a:rPr>
                        <a:t>      Melaksanakan pengawasan</a:t>
                      </a:r>
                    </a:p>
                    <a:p>
                      <a:pPr marL="0" indent="0">
                        <a:buFontTx/>
                        <a:buNone/>
                      </a:pPr>
                      <a:r>
                        <a:rPr kumimoji="0" lang="id-ID" sz="1600" kern="1200" baseline="0" dirty="0" smtClean="0">
                          <a:solidFill>
                            <a:schemeClr val="dk1"/>
                          </a:solidFill>
                          <a:effectLst/>
                          <a:latin typeface="Arial" pitchFamily="34" charset="0"/>
                          <a:ea typeface="+mn-ea"/>
                          <a:cs typeface="Arial" pitchFamily="34" charset="0"/>
                        </a:rPr>
                        <a:t>      ke unit-unit pengolah hasil </a:t>
                      </a:r>
                    </a:p>
                    <a:p>
                      <a:pPr marL="0" indent="0">
                        <a:buFontTx/>
                        <a:buNone/>
                      </a:pPr>
                      <a:r>
                        <a:rPr kumimoji="0" lang="id-ID" sz="1600" kern="1200" baseline="0" dirty="0" smtClean="0">
                          <a:solidFill>
                            <a:schemeClr val="dk1"/>
                          </a:solidFill>
                          <a:effectLst/>
                          <a:latin typeface="Arial" pitchFamily="34" charset="0"/>
                          <a:ea typeface="+mn-ea"/>
                          <a:cs typeface="Arial" pitchFamily="34" charset="0"/>
                        </a:rPr>
                        <a:t>      </a:t>
                      </a:r>
                      <a:r>
                        <a:rPr kumimoji="0" lang="id-ID" sz="1600" kern="1200" baseline="0" dirty="0" smtClean="0">
                          <a:solidFill>
                            <a:schemeClr val="dk1"/>
                          </a:solidFill>
                          <a:effectLst/>
                          <a:latin typeface="Arial" pitchFamily="34" charset="0"/>
                          <a:ea typeface="+mn-ea"/>
                          <a:cs typeface="Arial" pitchFamily="34" charset="0"/>
                        </a:rPr>
                        <a:t>perikanan, penangkapan</a:t>
                      </a:r>
                    </a:p>
                    <a:p>
                      <a:pPr marL="0" indent="0">
                        <a:buFontTx/>
                        <a:buNone/>
                      </a:pPr>
                      <a:r>
                        <a:rPr kumimoji="0" lang="id-ID" sz="1600" kern="1200" baseline="0" dirty="0" smtClean="0">
                          <a:solidFill>
                            <a:schemeClr val="dk1"/>
                          </a:solidFill>
                          <a:effectLst/>
                          <a:latin typeface="Arial" pitchFamily="34" charset="0"/>
                          <a:ea typeface="+mn-ea"/>
                          <a:cs typeface="Arial" pitchFamily="34" charset="0"/>
                        </a:rPr>
                        <a:t>      dan </a:t>
                      </a:r>
                      <a:r>
                        <a:rPr kumimoji="0" lang="id-ID" sz="1600" kern="1200" baseline="0" dirty="0" smtClean="0">
                          <a:solidFill>
                            <a:schemeClr val="dk1"/>
                          </a:solidFill>
                          <a:effectLst/>
                          <a:latin typeface="Arial" pitchFamily="34" charset="0"/>
                          <a:ea typeface="+mn-ea"/>
                          <a:cs typeface="Arial" pitchFamily="34" charset="0"/>
                        </a:rPr>
                        <a:t>unit-unit  </a:t>
                      </a:r>
                      <a:r>
                        <a:rPr kumimoji="0" lang="id-ID" sz="1600" kern="1200" baseline="0" dirty="0" smtClean="0">
                          <a:solidFill>
                            <a:schemeClr val="dk1"/>
                          </a:solidFill>
                          <a:effectLst/>
                          <a:latin typeface="Arial" pitchFamily="34" charset="0"/>
                          <a:ea typeface="+mn-ea"/>
                          <a:cs typeface="Arial" pitchFamily="34" charset="0"/>
                        </a:rPr>
                        <a:t>usaha budidaya</a:t>
                      </a:r>
                      <a:endParaRPr kumimoji="0" lang="id-ID" sz="1600" kern="1200" baseline="0" dirty="0" smtClean="0">
                        <a:solidFill>
                          <a:schemeClr val="dk1"/>
                        </a:solidFill>
                        <a:effectLst/>
                        <a:latin typeface="Arial" pitchFamily="34" charset="0"/>
                        <a:ea typeface="+mn-ea"/>
                        <a:cs typeface="Arial" pitchFamily="34" charset="0"/>
                      </a:endParaRPr>
                    </a:p>
                  </a:txBody>
                  <a:tcPr marT="60960" marB="60960"/>
                </a:tc>
                <a:tc>
                  <a:txBody>
                    <a:bodyPr/>
                    <a:lstStyle/>
                    <a:p>
                      <a:pPr marL="0" indent="0">
                        <a:buNone/>
                      </a:pPr>
                      <a:endParaRPr kumimoji="0" lang="id-ID" sz="1600" kern="1200" baseline="0" dirty="0" smtClean="0">
                        <a:solidFill>
                          <a:schemeClr val="dk1"/>
                        </a:solidFill>
                        <a:effectLst/>
                        <a:latin typeface="Arial" pitchFamily="34" charset="0"/>
                        <a:ea typeface="+mn-ea"/>
                        <a:cs typeface="Arial" pitchFamily="34" charset="0"/>
                      </a:endParaRPr>
                    </a:p>
                    <a:p>
                      <a:pPr marL="0" indent="0">
                        <a:buNone/>
                      </a:pPr>
                      <a:r>
                        <a:rPr kumimoji="0" lang="id-ID" sz="1600" kern="1200" baseline="0" dirty="0" smtClean="0">
                          <a:solidFill>
                            <a:schemeClr val="dk1"/>
                          </a:solidFill>
                          <a:effectLst/>
                          <a:latin typeface="Arial" pitchFamily="34" charset="0"/>
                          <a:ea typeface="+mn-ea"/>
                          <a:cs typeface="Arial" pitchFamily="34" charset="0"/>
                        </a:rPr>
                        <a:t>Melaksanakan sertifikasi ke Pengolah Hasil </a:t>
                      </a:r>
                      <a:r>
                        <a:rPr kumimoji="0" lang="id-ID" sz="1600" kern="1200" baseline="0" dirty="0" smtClean="0">
                          <a:solidFill>
                            <a:schemeClr val="dk1"/>
                          </a:solidFill>
                          <a:effectLst/>
                          <a:latin typeface="Arial" pitchFamily="34" charset="0"/>
                          <a:ea typeface="+mn-ea"/>
                          <a:cs typeface="Arial" pitchFamily="34" charset="0"/>
                        </a:rPr>
                        <a:t>Perikanan,dengan menerapkan GMP dan SSOP</a:t>
                      </a:r>
                      <a:endParaRPr kumimoji="0" lang="id-ID" sz="1600" kern="1200" baseline="0" dirty="0" smtClean="0">
                        <a:solidFill>
                          <a:schemeClr val="dk1"/>
                        </a:solidFill>
                        <a:effectLst/>
                        <a:latin typeface="Arial" pitchFamily="34" charset="0"/>
                        <a:ea typeface="+mn-ea"/>
                        <a:cs typeface="Arial" pitchFamily="34" charset="0"/>
                      </a:endParaRPr>
                    </a:p>
                    <a:p>
                      <a:pPr marL="0" indent="0">
                        <a:buNone/>
                      </a:pPr>
                      <a:r>
                        <a:rPr kumimoji="0" lang="id-ID" sz="1600" kern="1200" baseline="0" dirty="0" smtClean="0">
                          <a:solidFill>
                            <a:schemeClr val="dk1"/>
                          </a:solidFill>
                          <a:effectLst/>
                          <a:latin typeface="Arial" pitchFamily="34" charset="0"/>
                          <a:ea typeface="+mn-ea"/>
                          <a:cs typeface="Arial" pitchFamily="34" charset="0"/>
                        </a:rPr>
                        <a:t>Melaksanakan </a:t>
                      </a:r>
                      <a:r>
                        <a:rPr kumimoji="0" lang="id-ID" sz="1600" kern="1200" baseline="0" dirty="0" smtClean="0">
                          <a:solidFill>
                            <a:schemeClr val="dk1"/>
                          </a:solidFill>
                          <a:effectLst/>
                          <a:latin typeface="Arial" pitchFamily="34" charset="0"/>
                          <a:ea typeface="+mn-ea"/>
                          <a:cs typeface="Arial" pitchFamily="34" charset="0"/>
                        </a:rPr>
                        <a:t>sosialisasi ke Nelayan Penangkap</a:t>
                      </a:r>
                    </a:p>
                    <a:p>
                      <a:pPr marL="0" indent="0">
                        <a:buNone/>
                      </a:pPr>
                      <a:endParaRPr kumimoji="0" lang="id-ID" sz="1600" kern="1200" baseline="0" dirty="0" smtClean="0">
                        <a:solidFill>
                          <a:schemeClr val="dk1"/>
                        </a:solidFill>
                        <a:effectLst/>
                        <a:latin typeface="Arial" pitchFamily="34" charset="0"/>
                        <a:ea typeface="+mn-ea"/>
                        <a:cs typeface="Arial" pitchFamily="34" charset="0"/>
                      </a:endParaRPr>
                    </a:p>
                    <a:p>
                      <a:pPr marL="0" indent="0">
                        <a:buNone/>
                      </a:pPr>
                      <a:endParaRPr kumimoji="0" lang="id-ID" sz="1600" kern="1200" baseline="0" dirty="0" smtClean="0">
                        <a:solidFill>
                          <a:schemeClr val="dk1"/>
                        </a:solidFill>
                        <a:effectLst/>
                        <a:latin typeface="Arial" pitchFamily="34" charset="0"/>
                        <a:ea typeface="+mn-ea"/>
                        <a:cs typeface="Arial" pitchFamily="34" charset="0"/>
                      </a:endParaRPr>
                    </a:p>
                    <a:p>
                      <a:pPr marL="0" indent="0">
                        <a:buNone/>
                      </a:pPr>
                      <a:r>
                        <a:rPr kumimoji="0" lang="id-ID" sz="1600" kern="1200" baseline="0" dirty="0" smtClean="0">
                          <a:solidFill>
                            <a:schemeClr val="dk1"/>
                          </a:solidFill>
                          <a:effectLst/>
                          <a:latin typeface="Arial" pitchFamily="34" charset="0"/>
                          <a:ea typeface="+mn-ea"/>
                          <a:cs typeface="Arial" pitchFamily="34" charset="0"/>
                        </a:rPr>
                        <a:t>Pengawasan dan Monitoring terhadap kesesuaian Regulasi yang ada</a:t>
                      </a:r>
                      <a:endParaRPr kumimoji="0" lang="id-ID" sz="1600" kern="1200" baseline="0" dirty="0" smtClean="0">
                        <a:solidFill>
                          <a:schemeClr val="dk1"/>
                        </a:solidFill>
                        <a:effectLst/>
                        <a:latin typeface="Arial" pitchFamily="34" charset="0"/>
                        <a:ea typeface="+mn-ea"/>
                        <a:cs typeface="Arial" pitchFamily="34" charset="0"/>
                      </a:endParaRPr>
                    </a:p>
                  </a:txBody>
                  <a:tcPr marT="60960" marB="60960"/>
                </a:tc>
                <a:tc>
                  <a:txBody>
                    <a:bodyPr/>
                    <a:lstStyle/>
                    <a:p>
                      <a:pPr marL="0" indent="0">
                        <a:buNone/>
                      </a:pPr>
                      <a:endParaRPr lang="id-ID" sz="1600" dirty="0" smtClean="0">
                        <a:latin typeface="Arial" pitchFamily="34" charset="0"/>
                        <a:cs typeface="Arial" pitchFamily="34" charset="0"/>
                      </a:endParaRPr>
                    </a:p>
                    <a:p>
                      <a:r>
                        <a:rPr lang="id-ID" sz="1600" dirty="0" smtClean="0"/>
                        <a:t>Total</a:t>
                      </a:r>
                      <a:r>
                        <a:rPr lang="id-ID" sz="1600" baseline="0" dirty="0" smtClean="0"/>
                        <a:t> UPI seKalteng sebanyak 357 Unit dan sudah memiliki SKP 5 UPI</a:t>
                      </a:r>
                    </a:p>
                    <a:p>
                      <a:endParaRPr lang="id-ID" sz="1600" baseline="0" dirty="0" smtClean="0"/>
                    </a:p>
                    <a:p>
                      <a:endParaRPr lang="id-ID" sz="1600" baseline="0" dirty="0" smtClean="0"/>
                    </a:p>
                    <a:p>
                      <a:r>
                        <a:rPr lang="id-ID" sz="1600" baseline="0" dirty="0" smtClean="0"/>
                        <a:t>Sudah </a:t>
                      </a:r>
                      <a:r>
                        <a:rPr lang="id-ID" sz="1600" baseline="0" dirty="0" smtClean="0"/>
                        <a:t>dilaksanakan dari tahun 2018</a:t>
                      </a:r>
                    </a:p>
                    <a:p>
                      <a:endParaRPr lang="id-ID" sz="1600" baseline="0" dirty="0" smtClean="0"/>
                    </a:p>
                    <a:p>
                      <a:endParaRPr lang="id-ID" sz="1600" baseline="0" dirty="0" smtClean="0"/>
                    </a:p>
                    <a:p>
                      <a:r>
                        <a:rPr lang="id-ID" sz="1600" baseline="0" dirty="0" smtClean="0"/>
                        <a:t>Telah dilaksanakan sampai sekarang dlm bentuk gelar operasi gabungan,tim Inpres 01/2017 bersama BKIPM </a:t>
                      </a:r>
                      <a:endParaRPr lang="en-ID" sz="1600" dirty="0"/>
                    </a:p>
                  </a:txBody>
                  <a:tcPr marT="60960" marB="60960"/>
                </a:tc>
              </a:tr>
            </a:tbl>
          </a:graphicData>
        </a:graphic>
      </p:graphicFrame>
      <p:pic>
        <p:nvPicPr>
          <p:cNvPr id="21" name="Picture 2" descr="C:\Users\LENOVO\Pictures\gambar dk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9595" y="76966"/>
            <a:ext cx="4199135" cy="6460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4514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p:nvPr/>
        </p:nvGrpSpPr>
        <p:grpSpPr>
          <a:xfrm>
            <a:off x="1335844" y="2762153"/>
            <a:ext cx="864096" cy="1326245"/>
            <a:chOff x="2391994" y="1635646"/>
            <a:chExt cx="805454" cy="1584088"/>
          </a:xfrm>
        </p:grpSpPr>
        <p:sp>
          <p:nvSpPr>
            <p:cNvPr id="14" name="Rectangle 13"/>
            <p:cNvSpPr/>
            <p:nvPr/>
          </p:nvSpPr>
          <p:spPr>
            <a:xfrm>
              <a:off x="2391994" y="1635646"/>
              <a:ext cx="805454" cy="79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Isosceles Triangle 14"/>
            <p:cNvSpPr/>
            <p:nvPr/>
          </p:nvSpPr>
          <p:spPr>
            <a:xfrm rot="10800000">
              <a:off x="2391994" y="2427734"/>
              <a:ext cx="805454" cy="792000"/>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pic>
        <p:nvPicPr>
          <p:cNvPr id="21" name="Picture 2" descr="C:\Users\LENOVO\Pictures\gambar dk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1412776"/>
            <a:ext cx="4199135" cy="6460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2286000" y="2564904"/>
            <a:ext cx="6462464" cy="3046988"/>
          </a:xfrm>
          <a:prstGeom prst="rect">
            <a:avLst/>
          </a:prstGeom>
        </p:spPr>
        <p:txBody>
          <a:bodyPr wrap="square">
            <a:spAutoFit/>
          </a:bodyPr>
          <a:lstStyle/>
          <a:p>
            <a:r>
              <a:rPr lang="id-ID" sz="3200" dirty="0"/>
              <a:t>Untuk kegiatan tahun 2021 diarahkan kepada Tatanan Normal Baru sesuai dengan Program Strategis Dinas Kelautan dan Perikanan yang bersinergi dengan Kebijakan Pemerintah </a:t>
            </a:r>
            <a:r>
              <a:rPr lang="id-ID" sz="3200" dirty="0" smtClean="0"/>
              <a:t>Pusat </a:t>
            </a:r>
            <a:r>
              <a:rPr lang="id-ID" sz="3200" dirty="0"/>
              <a:t>dan Daerah</a:t>
            </a:r>
            <a:endParaRPr lang="id-ID" sz="3200" dirty="0"/>
          </a:p>
        </p:txBody>
      </p:sp>
    </p:spTree>
    <p:extLst>
      <p:ext uri="{BB962C8B-B14F-4D97-AF65-F5344CB8AC3E}">
        <p14:creationId xmlns:p14="http://schemas.microsoft.com/office/powerpoint/2010/main" val="38967530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p:nvPr/>
        </p:nvGrpSpPr>
        <p:grpSpPr>
          <a:xfrm>
            <a:off x="1525450" y="2340015"/>
            <a:ext cx="864096" cy="1326245"/>
            <a:chOff x="2391994" y="1635646"/>
            <a:chExt cx="805454" cy="1584088"/>
          </a:xfrm>
        </p:grpSpPr>
        <p:sp>
          <p:nvSpPr>
            <p:cNvPr id="14" name="Rectangle 13"/>
            <p:cNvSpPr/>
            <p:nvPr/>
          </p:nvSpPr>
          <p:spPr>
            <a:xfrm>
              <a:off x="2391994" y="1635646"/>
              <a:ext cx="805454" cy="79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Isosceles Triangle 14"/>
            <p:cNvSpPr/>
            <p:nvPr/>
          </p:nvSpPr>
          <p:spPr>
            <a:xfrm rot="10800000">
              <a:off x="2391994" y="2427734"/>
              <a:ext cx="805454" cy="792000"/>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3" name="Group 15"/>
          <p:cNvGrpSpPr/>
          <p:nvPr/>
        </p:nvGrpSpPr>
        <p:grpSpPr>
          <a:xfrm>
            <a:off x="1574312" y="2201960"/>
            <a:ext cx="8089776" cy="1138773"/>
            <a:chOff x="496119" y="2526915"/>
            <a:chExt cx="1994120" cy="1330156"/>
          </a:xfrm>
          <a:noFill/>
        </p:grpSpPr>
        <p:sp>
          <p:nvSpPr>
            <p:cNvPr id="17" name="TextBox 16"/>
            <p:cNvSpPr txBox="1"/>
            <p:nvPr/>
          </p:nvSpPr>
          <p:spPr>
            <a:xfrm>
              <a:off x="496119" y="2724641"/>
              <a:ext cx="1752190" cy="467353"/>
            </a:xfrm>
            <a:prstGeom prst="rect">
              <a:avLst/>
            </a:prstGeom>
            <a:grpFill/>
          </p:spPr>
          <p:txBody>
            <a:bodyPr wrap="square" rtlCol="0">
              <a:spAutoFit/>
            </a:bodyPr>
            <a:lstStyle/>
            <a:p>
              <a:endParaRPr lang="en-US" altLang="ko-KR" sz="2000" b="1" dirty="0">
                <a:solidFill>
                  <a:schemeClr val="tx1">
                    <a:lumMod val="75000"/>
                    <a:lumOff val="25000"/>
                  </a:schemeClr>
                </a:solidFill>
                <a:cs typeface="Arial" pitchFamily="34" charset="0"/>
              </a:endParaRPr>
            </a:p>
          </p:txBody>
        </p:sp>
        <p:sp>
          <p:nvSpPr>
            <p:cNvPr id="18" name="TextBox 17"/>
            <p:cNvSpPr txBox="1"/>
            <p:nvPr/>
          </p:nvSpPr>
          <p:spPr>
            <a:xfrm>
              <a:off x="738049" y="2526915"/>
              <a:ext cx="1752190" cy="1330156"/>
            </a:xfrm>
            <a:prstGeom prst="rect">
              <a:avLst/>
            </a:prstGeom>
            <a:noFill/>
          </p:spPr>
          <p:txBody>
            <a:bodyPr wrap="square" rtlCol="0">
              <a:spAutoFit/>
            </a:bodyPr>
            <a:lstStyle/>
            <a:p>
              <a:r>
                <a:rPr lang="id-ID" altLang="ko-KR" sz="2000" b="1" dirty="0" smtClean="0">
                  <a:solidFill>
                    <a:schemeClr val="accent2"/>
                  </a:solidFill>
                  <a:cs typeface="Arial" pitchFamily="34" charset="0"/>
                </a:rPr>
                <a:t>                      </a:t>
              </a:r>
            </a:p>
            <a:p>
              <a:r>
                <a:rPr lang="id-ID" altLang="ko-KR" sz="2000" b="1" dirty="0" smtClean="0">
                  <a:solidFill>
                    <a:schemeClr val="accent2"/>
                  </a:solidFill>
                  <a:cs typeface="Arial" pitchFamily="34" charset="0"/>
                </a:rPr>
                <a:t>‘     </a:t>
              </a:r>
              <a:r>
                <a:rPr lang="id-ID" altLang="ko-KR" sz="4800" b="1" dirty="0" smtClean="0">
                  <a:solidFill>
                    <a:schemeClr val="accent2"/>
                  </a:solidFill>
                  <a:cs typeface="Arial" pitchFamily="34" charset="0"/>
                </a:rPr>
                <a:t>TERIMA KASIH</a:t>
              </a:r>
              <a:endParaRPr lang="ko-KR" altLang="en-US" sz="4800" b="1" dirty="0">
                <a:solidFill>
                  <a:schemeClr val="accent2"/>
                </a:solidFill>
                <a:cs typeface="Arial" pitchFamily="34" charset="0"/>
              </a:endParaRPr>
            </a:p>
          </p:txBody>
        </p:sp>
      </p:grpSp>
      <p:pic>
        <p:nvPicPr>
          <p:cNvPr id="21" name="Picture 2" descr="C:\Users\LENOVO\Pictures\gambar dk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836712"/>
            <a:ext cx="4199135" cy="6460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82402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132581" y="96010"/>
            <a:ext cx="7688163" cy="644691"/>
          </a:xfrm>
          <a:prstGeom prst="rect">
            <a:avLst/>
          </a:prstGeom>
          <a:solidFill>
            <a:srgbClr val="E8592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nvGrpSpPr>
          <p:cNvPr id="2" name="Group 20"/>
          <p:cNvGrpSpPr/>
          <p:nvPr/>
        </p:nvGrpSpPr>
        <p:grpSpPr>
          <a:xfrm>
            <a:off x="4392714" y="1604797"/>
            <a:ext cx="4715790" cy="782889"/>
            <a:chOff x="803640" y="3362834"/>
            <a:chExt cx="2067517" cy="587167"/>
          </a:xfrm>
        </p:grpSpPr>
        <p:sp>
          <p:nvSpPr>
            <p:cNvPr id="22" name="TextBox 21"/>
            <p:cNvSpPr txBox="1"/>
            <p:nvPr/>
          </p:nvSpPr>
          <p:spPr>
            <a:xfrm>
              <a:off x="811500" y="3742252"/>
              <a:ext cx="2059657" cy="207749"/>
            </a:xfrm>
            <a:prstGeom prst="rect">
              <a:avLst/>
            </a:prstGeom>
            <a:noFill/>
          </p:spPr>
          <p:txBody>
            <a:bodyPr wrap="square" rtlCol="0">
              <a:spAutoFit/>
            </a:bodyPr>
            <a:lstStyle/>
            <a:p>
              <a:pPr algn="r"/>
              <a:endParaRPr lang="ko-KR" altLang="en-US" sz="1200" dirty="0">
                <a:solidFill>
                  <a:schemeClr val="tx1">
                    <a:lumMod val="75000"/>
                    <a:lumOff val="25000"/>
                  </a:schemeClr>
                </a:solidFill>
                <a:cs typeface="Arial" pitchFamily="34" charset="0"/>
              </a:endParaRPr>
            </a:p>
          </p:txBody>
        </p:sp>
        <p:sp>
          <p:nvSpPr>
            <p:cNvPr id="23" name="TextBox 22"/>
            <p:cNvSpPr txBox="1"/>
            <p:nvPr/>
          </p:nvSpPr>
          <p:spPr>
            <a:xfrm>
              <a:off x="803640" y="3362834"/>
              <a:ext cx="2059657" cy="438581"/>
            </a:xfrm>
            <a:prstGeom prst="rect">
              <a:avLst/>
            </a:prstGeom>
            <a:noFill/>
          </p:spPr>
          <p:txBody>
            <a:bodyPr wrap="square" rtlCol="0">
              <a:spAutoFit/>
            </a:bodyPr>
            <a:lstStyle/>
            <a:p>
              <a:r>
                <a:rPr lang="en-US" altLang="ko-KR" sz="1600" b="1" dirty="0" err="1" smtClean="0">
                  <a:solidFill>
                    <a:schemeClr val="tx1">
                      <a:lumMod val="75000"/>
                      <a:lumOff val="25000"/>
                    </a:schemeClr>
                  </a:solidFill>
                  <a:cs typeface="Arial" pitchFamily="34" charset="0"/>
                </a:rPr>
                <a:t>Panjang</a:t>
              </a:r>
              <a:r>
                <a:rPr lang="en-US" altLang="ko-KR" sz="1600" b="1" dirty="0" smtClean="0">
                  <a:solidFill>
                    <a:schemeClr val="tx1">
                      <a:lumMod val="75000"/>
                      <a:lumOff val="25000"/>
                    </a:schemeClr>
                  </a:solidFill>
                  <a:cs typeface="Arial" pitchFamily="34" charset="0"/>
                </a:rPr>
                <a:t> </a:t>
              </a:r>
              <a:r>
                <a:rPr lang="en-US" altLang="ko-KR" sz="1600" b="1" dirty="0" err="1" smtClean="0">
                  <a:solidFill>
                    <a:schemeClr val="tx1">
                      <a:lumMod val="75000"/>
                      <a:lumOff val="25000"/>
                    </a:schemeClr>
                  </a:solidFill>
                  <a:cs typeface="Arial" pitchFamily="34" charset="0"/>
                </a:rPr>
                <a:t>Pantai</a:t>
              </a:r>
              <a:r>
                <a:rPr lang="en-US" altLang="ko-KR" sz="1600" b="1" dirty="0" smtClean="0">
                  <a:solidFill>
                    <a:schemeClr val="tx1">
                      <a:lumMod val="75000"/>
                      <a:lumOff val="25000"/>
                    </a:schemeClr>
                  </a:solidFill>
                  <a:cs typeface="Arial" pitchFamily="34" charset="0"/>
                </a:rPr>
                <a:t> ± 750 km yang </a:t>
              </a:r>
              <a:r>
                <a:rPr lang="en-US" altLang="ko-KR" sz="1600" b="1" dirty="0" err="1" smtClean="0">
                  <a:solidFill>
                    <a:schemeClr val="tx1">
                      <a:lumMod val="75000"/>
                      <a:lumOff val="25000"/>
                    </a:schemeClr>
                  </a:solidFill>
                  <a:cs typeface="Arial" pitchFamily="34" charset="0"/>
                </a:rPr>
                <a:t>terbentang</a:t>
              </a:r>
              <a:r>
                <a:rPr lang="en-US" altLang="ko-KR" sz="1600" b="1" dirty="0" smtClean="0">
                  <a:solidFill>
                    <a:schemeClr val="tx1">
                      <a:lumMod val="75000"/>
                      <a:lumOff val="25000"/>
                    </a:schemeClr>
                  </a:solidFill>
                  <a:cs typeface="Arial" pitchFamily="34" charset="0"/>
                </a:rPr>
                <a:t> di </a:t>
              </a:r>
            </a:p>
            <a:p>
              <a:r>
                <a:rPr lang="en-US" altLang="ko-KR" sz="1600" b="1" dirty="0" smtClean="0">
                  <a:solidFill>
                    <a:schemeClr val="tx1">
                      <a:lumMod val="75000"/>
                      <a:lumOff val="25000"/>
                    </a:schemeClr>
                  </a:solidFill>
                  <a:cs typeface="Arial" pitchFamily="34" charset="0"/>
                </a:rPr>
                <a:t>7 (</a:t>
              </a:r>
              <a:r>
                <a:rPr lang="en-US" altLang="ko-KR" sz="1600" b="1" dirty="0" err="1" smtClean="0">
                  <a:solidFill>
                    <a:schemeClr val="tx1">
                      <a:lumMod val="75000"/>
                      <a:lumOff val="25000"/>
                    </a:schemeClr>
                  </a:solidFill>
                  <a:cs typeface="Arial" pitchFamily="34" charset="0"/>
                </a:rPr>
                <a:t>tujuh</a:t>
              </a:r>
              <a:r>
                <a:rPr lang="en-US" altLang="ko-KR" sz="1600" b="1" dirty="0" smtClean="0">
                  <a:solidFill>
                    <a:schemeClr val="tx1">
                      <a:lumMod val="75000"/>
                      <a:lumOff val="25000"/>
                    </a:schemeClr>
                  </a:solidFill>
                  <a:cs typeface="Arial" pitchFamily="34" charset="0"/>
                </a:rPr>
                <a:t>) </a:t>
              </a:r>
              <a:r>
                <a:rPr lang="en-US" altLang="ko-KR" sz="1600" b="1" dirty="0" err="1" smtClean="0">
                  <a:solidFill>
                    <a:schemeClr val="tx1">
                      <a:lumMod val="75000"/>
                      <a:lumOff val="25000"/>
                    </a:schemeClr>
                  </a:solidFill>
                  <a:cs typeface="Arial" pitchFamily="34" charset="0"/>
                </a:rPr>
                <a:t>kabupaten</a:t>
              </a:r>
              <a:endParaRPr lang="ko-KR" altLang="en-US" sz="1600" b="1" dirty="0">
                <a:solidFill>
                  <a:schemeClr val="tx1">
                    <a:lumMod val="75000"/>
                    <a:lumOff val="25000"/>
                  </a:schemeClr>
                </a:solidFill>
                <a:cs typeface="Arial" pitchFamily="34" charset="0"/>
              </a:endParaRPr>
            </a:p>
          </p:txBody>
        </p:sp>
      </p:grpSp>
      <p:sp>
        <p:nvSpPr>
          <p:cNvPr id="29" name="TextBox 28"/>
          <p:cNvSpPr txBox="1"/>
          <p:nvPr/>
        </p:nvSpPr>
        <p:spPr>
          <a:xfrm>
            <a:off x="4407108" y="2417015"/>
            <a:ext cx="4697862" cy="830997"/>
          </a:xfrm>
          <a:prstGeom prst="rect">
            <a:avLst/>
          </a:prstGeom>
          <a:noFill/>
        </p:spPr>
        <p:txBody>
          <a:bodyPr wrap="square" rtlCol="0">
            <a:spAutoFit/>
          </a:bodyPr>
          <a:lstStyle/>
          <a:p>
            <a:r>
              <a:rPr lang="en-US" altLang="ko-KR" sz="1600" b="1" dirty="0" err="1" smtClean="0">
                <a:solidFill>
                  <a:schemeClr val="tx1">
                    <a:lumMod val="75000"/>
                    <a:lumOff val="25000"/>
                  </a:schemeClr>
                </a:solidFill>
                <a:cs typeface="Arial" pitchFamily="34" charset="0"/>
              </a:rPr>
              <a:t>Luas</a:t>
            </a:r>
            <a:r>
              <a:rPr lang="en-US" altLang="ko-KR" sz="1600" b="1" dirty="0" smtClean="0">
                <a:solidFill>
                  <a:schemeClr val="tx1">
                    <a:lumMod val="75000"/>
                    <a:lumOff val="25000"/>
                  </a:schemeClr>
                </a:solidFill>
                <a:cs typeface="Arial" pitchFamily="34" charset="0"/>
              </a:rPr>
              <a:t> </a:t>
            </a:r>
            <a:r>
              <a:rPr lang="en-US" altLang="ko-KR" sz="1600" b="1" dirty="0" err="1" smtClean="0">
                <a:solidFill>
                  <a:schemeClr val="tx1">
                    <a:lumMod val="75000"/>
                    <a:lumOff val="25000"/>
                  </a:schemeClr>
                </a:solidFill>
                <a:cs typeface="Arial" pitchFamily="34" charset="0"/>
              </a:rPr>
              <a:t>Laut</a:t>
            </a:r>
            <a:r>
              <a:rPr lang="en-US" altLang="ko-KR" sz="1600" b="1" dirty="0" smtClean="0">
                <a:solidFill>
                  <a:schemeClr val="tx1">
                    <a:lumMod val="75000"/>
                    <a:lumOff val="25000"/>
                  </a:schemeClr>
                </a:solidFill>
                <a:cs typeface="Arial" pitchFamily="34" charset="0"/>
              </a:rPr>
              <a:t> Kalimantan Tengah 94.500 km</a:t>
            </a:r>
            <a:r>
              <a:rPr lang="en-US" sz="1600" b="1" dirty="0" smtClean="0">
                <a:solidFill>
                  <a:schemeClr val="tx1">
                    <a:lumMod val="75000"/>
                    <a:lumOff val="25000"/>
                  </a:schemeClr>
                </a:solidFill>
                <a:cs typeface="Arial" pitchFamily="34" charset="0"/>
              </a:rPr>
              <a:t>², </a:t>
            </a:r>
          </a:p>
          <a:p>
            <a:r>
              <a:rPr lang="en-US" sz="1600" b="1" dirty="0" err="1" smtClean="0">
                <a:solidFill>
                  <a:schemeClr val="tx1">
                    <a:lumMod val="75000"/>
                    <a:lumOff val="25000"/>
                  </a:schemeClr>
                </a:solidFill>
                <a:cs typeface="Arial" pitchFamily="34" charset="0"/>
              </a:rPr>
              <a:t>dengan</a:t>
            </a:r>
            <a:r>
              <a:rPr lang="en-US" sz="1600" b="1" dirty="0" smtClean="0">
                <a:solidFill>
                  <a:schemeClr val="tx1">
                    <a:lumMod val="75000"/>
                    <a:lumOff val="25000"/>
                  </a:schemeClr>
                </a:solidFill>
                <a:cs typeface="Arial" pitchFamily="34" charset="0"/>
              </a:rPr>
              <a:t> </a:t>
            </a:r>
            <a:r>
              <a:rPr lang="en-US" sz="1600" b="1" dirty="0" err="1" smtClean="0">
                <a:solidFill>
                  <a:schemeClr val="tx1">
                    <a:lumMod val="75000"/>
                    <a:lumOff val="25000"/>
                  </a:schemeClr>
                </a:solidFill>
                <a:cs typeface="Arial" pitchFamily="34" charset="0"/>
              </a:rPr>
              <a:t>berbagai</a:t>
            </a:r>
            <a:r>
              <a:rPr lang="en-US" sz="1600" b="1" dirty="0" smtClean="0">
                <a:solidFill>
                  <a:schemeClr val="tx1">
                    <a:lumMod val="75000"/>
                    <a:lumOff val="25000"/>
                  </a:schemeClr>
                </a:solidFill>
                <a:cs typeface="Arial" pitchFamily="34" charset="0"/>
              </a:rPr>
              <a:t> </a:t>
            </a:r>
            <a:r>
              <a:rPr lang="en-US" sz="1600" b="1" dirty="0" err="1" smtClean="0">
                <a:solidFill>
                  <a:schemeClr val="tx1">
                    <a:lumMod val="75000"/>
                    <a:lumOff val="25000"/>
                  </a:schemeClr>
                </a:solidFill>
                <a:cs typeface="Arial" pitchFamily="34" charset="0"/>
              </a:rPr>
              <a:t>jenis</a:t>
            </a:r>
            <a:r>
              <a:rPr lang="en-US" sz="1600" b="1" dirty="0" smtClean="0">
                <a:solidFill>
                  <a:schemeClr val="tx1">
                    <a:lumMod val="75000"/>
                    <a:lumOff val="25000"/>
                  </a:schemeClr>
                </a:solidFill>
                <a:cs typeface="Arial" pitchFamily="34" charset="0"/>
              </a:rPr>
              <a:t> </a:t>
            </a:r>
            <a:r>
              <a:rPr lang="en-US" sz="1600" b="1" dirty="0" err="1" smtClean="0">
                <a:solidFill>
                  <a:schemeClr val="tx1">
                    <a:lumMod val="75000"/>
                    <a:lumOff val="25000"/>
                  </a:schemeClr>
                </a:solidFill>
                <a:cs typeface="Arial" pitchFamily="34" charset="0"/>
              </a:rPr>
              <a:t>ikan-ikan</a:t>
            </a:r>
            <a:r>
              <a:rPr lang="en-US" sz="1600" b="1" dirty="0" smtClean="0">
                <a:solidFill>
                  <a:schemeClr val="tx1">
                    <a:lumMod val="75000"/>
                    <a:lumOff val="25000"/>
                  </a:schemeClr>
                </a:solidFill>
                <a:cs typeface="Arial" pitchFamily="34" charset="0"/>
              </a:rPr>
              <a:t> </a:t>
            </a:r>
            <a:r>
              <a:rPr lang="en-US" sz="1600" b="1" dirty="0" err="1" smtClean="0">
                <a:solidFill>
                  <a:schemeClr val="tx1">
                    <a:lumMod val="75000"/>
                    <a:lumOff val="25000"/>
                  </a:schemeClr>
                </a:solidFill>
                <a:cs typeface="Arial" pitchFamily="34" charset="0"/>
              </a:rPr>
              <a:t>pelagis</a:t>
            </a:r>
            <a:r>
              <a:rPr lang="en-US" sz="1600" b="1" dirty="0" smtClean="0">
                <a:solidFill>
                  <a:schemeClr val="tx1">
                    <a:lumMod val="75000"/>
                    <a:lumOff val="25000"/>
                  </a:schemeClr>
                </a:solidFill>
                <a:cs typeface="Arial" pitchFamily="34" charset="0"/>
              </a:rPr>
              <a:t>, </a:t>
            </a:r>
          </a:p>
          <a:p>
            <a:r>
              <a:rPr lang="en-US" sz="1600" b="1" dirty="0" err="1" smtClean="0">
                <a:solidFill>
                  <a:schemeClr val="tx1">
                    <a:lumMod val="75000"/>
                    <a:lumOff val="25000"/>
                  </a:schemeClr>
                </a:solidFill>
                <a:cs typeface="Arial" pitchFamily="34" charset="0"/>
              </a:rPr>
              <a:t>udang</a:t>
            </a:r>
            <a:r>
              <a:rPr lang="en-US" sz="1600" b="1" dirty="0" smtClean="0">
                <a:solidFill>
                  <a:schemeClr val="tx1">
                    <a:lumMod val="75000"/>
                    <a:lumOff val="25000"/>
                  </a:schemeClr>
                </a:solidFill>
                <a:cs typeface="Arial" pitchFamily="34" charset="0"/>
              </a:rPr>
              <a:t> </a:t>
            </a:r>
            <a:r>
              <a:rPr lang="en-US" sz="1600" b="1" dirty="0" err="1" smtClean="0">
                <a:solidFill>
                  <a:schemeClr val="tx1">
                    <a:lumMod val="75000"/>
                    <a:lumOff val="25000"/>
                  </a:schemeClr>
                </a:solidFill>
                <a:cs typeface="Arial" pitchFamily="34" charset="0"/>
              </a:rPr>
              <a:t>dan</a:t>
            </a:r>
            <a:r>
              <a:rPr lang="en-US" sz="1600" b="1" dirty="0" smtClean="0">
                <a:solidFill>
                  <a:schemeClr val="tx1">
                    <a:lumMod val="75000"/>
                    <a:lumOff val="25000"/>
                  </a:schemeClr>
                </a:solidFill>
                <a:cs typeface="Arial" pitchFamily="34" charset="0"/>
              </a:rPr>
              <a:t> </a:t>
            </a:r>
            <a:r>
              <a:rPr lang="en-US" sz="1600" b="1" dirty="0" err="1" smtClean="0">
                <a:solidFill>
                  <a:schemeClr val="tx1">
                    <a:lumMod val="75000"/>
                    <a:lumOff val="25000"/>
                  </a:schemeClr>
                </a:solidFill>
                <a:cs typeface="Arial" pitchFamily="34" charset="0"/>
              </a:rPr>
              <a:t>rajungan</a:t>
            </a:r>
            <a:endParaRPr lang="ko-KR" altLang="en-US" sz="1600" b="1" dirty="0">
              <a:solidFill>
                <a:schemeClr val="tx1">
                  <a:lumMod val="75000"/>
                  <a:lumOff val="25000"/>
                </a:schemeClr>
              </a:solidFill>
              <a:cs typeface="Arial" pitchFamily="34" charset="0"/>
            </a:endParaRPr>
          </a:p>
        </p:txBody>
      </p:sp>
      <p:sp>
        <p:nvSpPr>
          <p:cNvPr id="30" name="TextBox 29"/>
          <p:cNvSpPr txBox="1"/>
          <p:nvPr/>
        </p:nvSpPr>
        <p:spPr>
          <a:xfrm>
            <a:off x="4427320" y="3621022"/>
            <a:ext cx="4388396" cy="1077218"/>
          </a:xfrm>
          <a:prstGeom prst="rect">
            <a:avLst/>
          </a:prstGeom>
          <a:noFill/>
        </p:spPr>
        <p:txBody>
          <a:bodyPr wrap="square" rtlCol="0">
            <a:spAutoFit/>
          </a:bodyPr>
          <a:lstStyle/>
          <a:p>
            <a:r>
              <a:rPr lang="en-US" altLang="ko-KR" sz="1600" b="1" dirty="0" err="1" smtClean="0">
                <a:solidFill>
                  <a:schemeClr val="tx1">
                    <a:lumMod val="75000"/>
                    <a:lumOff val="25000"/>
                  </a:schemeClr>
                </a:solidFill>
                <a:cs typeface="Arial" pitchFamily="34" charset="0"/>
              </a:rPr>
              <a:t>Luasan</a:t>
            </a:r>
            <a:r>
              <a:rPr lang="en-US" altLang="ko-KR" sz="1600" b="1" dirty="0" smtClean="0">
                <a:solidFill>
                  <a:schemeClr val="tx1">
                    <a:lumMod val="75000"/>
                    <a:lumOff val="25000"/>
                  </a:schemeClr>
                </a:solidFill>
                <a:cs typeface="Arial" pitchFamily="34" charset="0"/>
              </a:rPr>
              <a:t> </a:t>
            </a:r>
            <a:r>
              <a:rPr lang="en-US" altLang="ko-KR" sz="1600" b="1" dirty="0" err="1" smtClean="0">
                <a:solidFill>
                  <a:schemeClr val="tx1">
                    <a:lumMod val="75000"/>
                    <a:lumOff val="25000"/>
                  </a:schemeClr>
                </a:solidFill>
                <a:cs typeface="Arial" pitchFamily="34" charset="0"/>
              </a:rPr>
              <a:t>Perairan</a:t>
            </a:r>
            <a:r>
              <a:rPr lang="en-US" altLang="ko-KR" sz="1600" b="1" dirty="0" smtClean="0">
                <a:solidFill>
                  <a:schemeClr val="tx1">
                    <a:lumMod val="75000"/>
                    <a:lumOff val="25000"/>
                  </a:schemeClr>
                </a:solidFill>
                <a:cs typeface="Arial" pitchFamily="34" charset="0"/>
              </a:rPr>
              <a:t> </a:t>
            </a:r>
            <a:r>
              <a:rPr lang="en-US" altLang="ko-KR" sz="1600" b="1" dirty="0" err="1" smtClean="0">
                <a:solidFill>
                  <a:schemeClr val="tx1">
                    <a:lumMod val="75000"/>
                    <a:lumOff val="25000"/>
                  </a:schemeClr>
                </a:solidFill>
                <a:cs typeface="Arial" pitchFamily="34" charset="0"/>
              </a:rPr>
              <a:t>Tawar</a:t>
            </a:r>
            <a:r>
              <a:rPr lang="en-US" altLang="ko-KR" sz="1600" b="1" dirty="0" smtClean="0">
                <a:solidFill>
                  <a:schemeClr val="tx1">
                    <a:lumMod val="75000"/>
                    <a:lumOff val="25000"/>
                  </a:schemeClr>
                </a:solidFill>
                <a:cs typeface="Arial" pitchFamily="34" charset="0"/>
              </a:rPr>
              <a:t> (</a:t>
            </a:r>
            <a:r>
              <a:rPr lang="en-US" altLang="ko-KR" sz="1600" b="1" dirty="0" err="1" smtClean="0">
                <a:solidFill>
                  <a:schemeClr val="tx1">
                    <a:lumMod val="75000"/>
                    <a:lumOff val="25000"/>
                  </a:schemeClr>
                </a:solidFill>
                <a:cs typeface="Arial" pitchFamily="34" charset="0"/>
              </a:rPr>
              <a:t>daratan</a:t>
            </a:r>
            <a:r>
              <a:rPr lang="en-US" altLang="ko-KR" sz="1600" b="1" dirty="0" smtClean="0">
                <a:solidFill>
                  <a:schemeClr val="tx1">
                    <a:lumMod val="75000"/>
                    <a:lumOff val="25000"/>
                  </a:schemeClr>
                </a:solidFill>
                <a:cs typeface="Arial" pitchFamily="34" charset="0"/>
              </a:rPr>
              <a:t>) 2.290.000 ha, </a:t>
            </a:r>
            <a:r>
              <a:rPr lang="en-US" altLang="ko-KR" sz="1600" b="1" dirty="0" err="1" smtClean="0">
                <a:solidFill>
                  <a:schemeClr val="tx1">
                    <a:lumMod val="75000"/>
                    <a:lumOff val="25000"/>
                  </a:schemeClr>
                </a:solidFill>
                <a:cs typeface="Arial" pitchFamily="34" charset="0"/>
              </a:rPr>
              <a:t>terdiri</a:t>
            </a:r>
            <a:r>
              <a:rPr lang="en-US" altLang="ko-KR" sz="1600" b="1" dirty="0" smtClean="0">
                <a:solidFill>
                  <a:schemeClr val="tx1">
                    <a:lumMod val="75000"/>
                    <a:lumOff val="25000"/>
                  </a:schemeClr>
                </a:solidFill>
                <a:cs typeface="Arial" pitchFamily="34" charset="0"/>
              </a:rPr>
              <a:t> </a:t>
            </a:r>
            <a:r>
              <a:rPr lang="en-US" altLang="ko-KR" sz="1600" b="1" dirty="0" err="1" smtClean="0">
                <a:solidFill>
                  <a:schemeClr val="tx1">
                    <a:lumMod val="75000"/>
                    <a:lumOff val="25000"/>
                  </a:schemeClr>
                </a:solidFill>
                <a:cs typeface="Arial" pitchFamily="34" charset="0"/>
              </a:rPr>
              <a:t>dari</a:t>
            </a:r>
            <a:r>
              <a:rPr lang="en-US" altLang="ko-KR" sz="1600" b="1" dirty="0" smtClean="0">
                <a:solidFill>
                  <a:schemeClr val="tx1">
                    <a:lumMod val="75000"/>
                    <a:lumOff val="25000"/>
                  </a:schemeClr>
                </a:solidFill>
                <a:cs typeface="Arial" pitchFamily="34" charset="0"/>
              </a:rPr>
              <a:t> 11 </a:t>
            </a:r>
            <a:r>
              <a:rPr lang="en-US" altLang="ko-KR" sz="1600" b="1" dirty="0" err="1" smtClean="0">
                <a:solidFill>
                  <a:schemeClr val="tx1">
                    <a:lumMod val="75000"/>
                    <a:lumOff val="25000"/>
                  </a:schemeClr>
                </a:solidFill>
                <a:cs typeface="Arial" pitchFamily="34" charset="0"/>
              </a:rPr>
              <a:t>sungai</a:t>
            </a:r>
            <a:r>
              <a:rPr lang="en-US" altLang="ko-KR" sz="1600" b="1" dirty="0" smtClean="0">
                <a:solidFill>
                  <a:schemeClr val="tx1">
                    <a:lumMod val="75000"/>
                    <a:lumOff val="25000"/>
                  </a:schemeClr>
                </a:solidFill>
                <a:cs typeface="Arial" pitchFamily="34" charset="0"/>
              </a:rPr>
              <a:t> </a:t>
            </a:r>
            <a:r>
              <a:rPr lang="en-US" altLang="ko-KR" sz="1600" b="1" dirty="0" err="1" smtClean="0">
                <a:solidFill>
                  <a:schemeClr val="tx1">
                    <a:lumMod val="75000"/>
                    <a:lumOff val="25000"/>
                  </a:schemeClr>
                </a:solidFill>
                <a:cs typeface="Arial" pitchFamily="34" charset="0"/>
              </a:rPr>
              <a:t>besar</a:t>
            </a:r>
            <a:r>
              <a:rPr lang="en-US" altLang="ko-KR" sz="1600" b="1" dirty="0" smtClean="0">
                <a:solidFill>
                  <a:schemeClr val="tx1">
                    <a:lumMod val="75000"/>
                    <a:lumOff val="25000"/>
                  </a:schemeClr>
                </a:solidFill>
                <a:cs typeface="Arial" pitchFamily="34" charset="0"/>
              </a:rPr>
              <a:t>, 690 </a:t>
            </a:r>
            <a:r>
              <a:rPr lang="en-US" altLang="ko-KR" sz="1600" b="1" dirty="0" err="1" smtClean="0">
                <a:solidFill>
                  <a:schemeClr val="tx1">
                    <a:lumMod val="75000"/>
                    <a:lumOff val="25000"/>
                  </a:schemeClr>
                </a:solidFill>
                <a:cs typeface="Arial" pitchFamily="34" charset="0"/>
              </a:rPr>
              <a:t>danau</a:t>
            </a:r>
            <a:r>
              <a:rPr lang="en-US" altLang="ko-KR" sz="1600" b="1" dirty="0" smtClean="0">
                <a:solidFill>
                  <a:schemeClr val="tx1">
                    <a:lumMod val="75000"/>
                    <a:lumOff val="25000"/>
                  </a:schemeClr>
                </a:solidFill>
                <a:cs typeface="Arial" pitchFamily="34" charset="0"/>
              </a:rPr>
              <a:t> </a:t>
            </a:r>
            <a:r>
              <a:rPr lang="en-US" altLang="ko-KR" sz="1600" b="1" dirty="0" err="1" smtClean="0">
                <a:solidFill>
                  <a:schemeClr val="tx1">
                    <a:lumMod val="75000"/>
                    <a:lumOff val="25000"/>
                  </a:schemeClr>
                </a:solidFill>
                <a:cs typeface="Arial" pitchFamily="34" charset="0"/>
              </a:rPr>
              <a:t>dan</a:t>
            </a:r>
            <a:r>
              <a:rPr lang="en-US" altLang="ko-KR" sz="1600" b="1" dirty="0" smtClean="0">
                <a:solidFill>
                  <a:schemeClr val="tx1">
                    <a:lumMod val="75000"/>
                    <a:lumOff val="25000"/>
                  </a:schemeClr>
                </a:solidFill>
                <a:cs typeface="Arial" pitchFamily="34" charset="0"/>
              </a:rPr>
              <a:t> </a:t>
            </a:r>
            <a:r>
              <a:rPr lang="en-US" altLang="ko-KR" sz="1600" b="1" dirty="0" err="1" smtClean="0">
                <a:solidFill>
                  <a:schemeClr val="tx1">
                    <a:lumMod val="75000"/>
                    <a:lumOff val="25000"/>
                  </a:schemeClr>
                </a:solidFill>
                <a:cs typeface="Arial" pitchFamily="34" charset="0"/>
              </a:rPr>
              <a:t>rawa</a:t>
            </a:r>
            <a:r>
              <a:rPr lang="en-US" altLang="ko-KR" sz="1600" b="1" dirty="0" smtClean="0">
                <a:solidFill>
                  <a:schemeClr val="tx1">
                    <a:lumMod val="75000"/>
                    <a:lumOff val="25000"/>
                  </a:schemeClr>
                </a:solidFill>
                <a:cs typeface="Arial" pitchFamily="34" charset="0"/>
              </a:rPr>
              <a:t>. </a:t>
            </a:r>
            <a:r>
              <a:rPr lang="en-US" altLang="ko-KR" sz="1600" b="1" dirty="0" err="1" smtClean="0">
                <a:solidFill>
                  <a:schemeClr val="tx1">
                    <a:lumMod val="75000"/>
                    <a:lumOff val="25000"/>
                  </a:schemeClr>
                </a:solidFill>
                <a:cs typeface="Arial" pitchFamily="34" charset="0"/>
              </a:rPr>
              <a:t>Dengan</a:t>
            </a:r>
            <a:r>
              <a:rPr lang="en-US" altLang="ko-KR" sz="1600" b="1" dirty="0" smtClean="0">
                <a:solidFill>
                  <a:schemeClr val="tx1">
                    <a:lumMod val="75000"/>
                    <a:lumOff val="25000"/>
                  </a:schemeClr>
                </a:solidFill>
                <a:cs typeface="Arial" pitchFamily="34" charset="0"/>
              </a:rPr>
              <a:t> 300 </a:t>
            </a:r>
            <a:r>
              <a:rPr lang="en-US" altLang="ko-KR" sz="1600" b="1" dirty="0" err="1" smtClean="0">
                <a:solidFill>
                  <a:schemeClr val="tx1">
                    <a:lumMod val="75000"/>
                    <a:lumOff val="25000"/>
                  </a:schemeClr>
                </a:solidFill>
                <a:cs typeface="Arial" pitchFamily="34" charset="0"/>
              </a:rPr>
              <a:t>spesies</a:t>
            </a:r>
            <a:r>
              <a:rPr lang="en-US" altLang="ko-KR" sz="1600" b="1" dirty="0" smtClean="0">
                <a:solidFill>
                  <a:schemeClr val="tx1">
                    <a:lumMod val="75000"/>
                    <a:lumOff val="25000"/>
                  </a:schemeClr>
                </a:solidFill>
                <a:cs typeface="Arial" pitchFamily="34" charset="0"/>
              </a:rPr>
              <a:t> </a:t>
            </a:r>
            <a:r>
              <a:rPr lang="en-US" altLang="ko-KR" sz="1600" b="1" dirty="0" err="1" smtClean="0">
                <a:solidFill>
                  <a:schemeClr val="tx1">
                    <a:lumMod val="75000"/>
                    <a:lumOff val="25000"/>
                  </a:schemeClr>
                </a:solidFill>
                <a:cs typeface="Arial" pitchFamily="34" charset="0"/>
              </a:rPr>
              <a:t>ikan</a:t>
            </a:r>
            <a:r>
              <a:rPr lang="en-US" altLang="ko-KR" sz="1600" b="1" dirty="0" smtClean="0">
                <a:solidFill>
                  <a:schemeClr val="tx1">
                    <a:lumMod val="75000"/>
                    <a:lumOff val="25000"/>
                  </a:schemeClr>
                </a:solidFill>
                <a:cs typeface="Arial" pitchFamily="34" charset="0"/>
              </a:rPr>
              <a:t> air </a:t>
            </a:r>
            <a:r>
              <a:rPr lang="en-US" altLang="ko-KR" sz="1600" b="1" dirty="0" err="1" smtClean="0">
                <a:solidFill>
                  <a:schemeClr val="tx1">
                    <a:lumMod val="75000"/>
                    <a:lumOff val="25000"/>
                  </a:schemeClr>
                </a:solidFill>
                <a:cs typeface="Arial" pitchFamily="34" charset="0"/>
              </a:rPr>
              <a:t>tawar</a:t>
            </a:r>
            <a:r>
              <a:rPr lang="en-US" altLang="ko-KR" sz="1600" b="1" dirty="0" smtClean="0">
                <a:solidFill>
                  <a:schemeClr val="tx1">
                    <a:lumMod val="75000"/>
                    <a:lumOff val="25000"/>
                  </a:schemeClr>
                </a:solidFill>
                <a:cs typeface="Arial" pitchFamily="34" charset="0"/>
              </a:rPr>
              <a:t> </a:t>
            </a:r>
            <a:r>
              <a:rPr lang="en-US" altLang="ko-KR" sz="1600" b="1" dirty="0" err="1" smtClean="0">
                <a:solidFill>
                  <a:schemeClr val="tx1">
                    <a:lumMod val="75000"/>
                    <a:lumOff val="25000"/>
                  </a:schemeClr>
                </a:solidFill>
                <a:cs typeface="Arial" pitchFamily="34" charset="0"/>
              </a:rPr>
              <a:t>dan</a:t>
            </a:r>
            <a:r>
              <a:rPr lang="en-US" altLang="ko-KR" sz="1600" b="1" dirty="0" smtClean="0">
                <a:solidFill>
                  <a:schemeClr val="tx1">
                    <a:lumMod val="75000"/>
                    <a:lumOff val="25000"/>
                  </a:schemeClr>
                </a:solidFill>
                <a:cs typeface="Arial" pitchFamily="34" charset="0"/>
              </a:rPr>
              <a:t> 30 % </a:t>
            </a:r>
            <a:r>
              <a:rPr lang="en-US" altLang="ko-KR" sz="1600" b="1" dirty="0" err="1" smtClean="0">
                <a:solidFill>
                  <a:schemeClr val="tx1">
                    <a:lumMod val="75000"/>
                    <a:lumOff val="25000"/>
                  </a:schemeClr>
                </a:solidFill>
                <a:cs typeface="Arial" pitchFamily="34" charset="0"/>
              </a:rPr>
              <a:t>memiliki</a:t>
            </a:r>
            <a:r>
              <a:rPr lang="en-US" altLang="ko-KR" sz="1600" b="1" dirty="0" smtClean="0">
                <a:solidFill>
                  <a:schemeClr val="tx1">
                    <a:lumMod val="75000"/>
                    <a:lumOff val="25000"/>
                  </a:schemeClr>
                </a:solidFill>
                <a:cs typeface="Arial" pitchFamily="34" charset="0"/>
              </a:rPr>
              <a:t> </a:t>
            </a:r>
            <a:r>
              <a:rPr lang="en-US" altLang="ko-KR" sz="1600" b="1" dirty="0" err="1" smtClean="0">
                <a:solidFill>
                  <a:schemeClr val="tx1">
                    <a:lumMod val="75000"/>
                    <a:lumOff val="25000"/>
                  </a:schemeClr>
                </a:solidFill>
                <a:cs typeface="Arial" pitchFamily="34" charset="0"/>
              </a:rPr>
              <a:t>nilai</a:t>
            </a:r>
            <a:r>
              <a:rPr lang="en-US" altLang="ko-KR" sz="1600" b="1" dirty="0" smtClean="0">
                <a:solidFill>
                  <a:schemeClr val="tx1">
                    <a:lumMod val="75000"/>
                    <a:lumOff val="25000"/>
                  </a:schemeClr>
                </a:solidFill>
                <a:cs typeface="Arial" pitchFamily="34" charset="0"/>
              </a:rPr>
              <a:t> </a:t>
            </a:r>
            <a:r>
              <a:rPr lang="en-US" altLang="ko-KR" sz="1600" b="1" dirty="0" err="1" smtClean="0">
                <a:solidFill>
                  <a:schemeClr val="tx1">
                    <a:lumMod val="75000"/>
                    <a:lumOff val="25000"/>
                  </a:schemeClr>
                </a:solidFill>
                <a:cs typeface="Arial" pitchFamily="34" charset="0"/>
              </a:rPr>
              <a:t>ekonomis</a:t>
            </a:r>
            <a:r>
              <a:rPr lang="en-US" altLang="ko-KR" sz="1600" b="1" dirty="0" smtClean="0">
                <a:solidFill>
                  <a:schemeClr val="tx1">
                    <a:lumMod val="75000"/>
                    <a:lumOff val="25000"/>
                  </a:schemeClr>
                </a:solidFill>
                <a:cs typeface="Arial" pitchFamily="34" charset="0"/>
              </a:rPr>
              <a:t> </a:t>
            </a:r>
            <a:r>
              <a:rPr lang="en-US" altLang="ko-KR" sz="1600" b="1" dirty="0" err="1" smtClean="0">
                <a:solidFill>
                  <a:schemeClr val="tx1">
                    <a:lumMod val="75000"/>
                    <a:lumOff val="25000"/>
                  </a:schemeClr>
                </a:solidFill>
                <a:cs typeface="Arial" pitchFamily="34" charset="0"/>
              </a:rPr>
              <a:t>penting</a:t>
            </a:r>
            <a:r>
              <a:rPr lang="en-US" altLang="ko-KR" sz="1600" b="1" dirty="0" smtClean="0">
                <a:solidFill>
                  <a:schemeClr val="tx1">
                    <a:lumMod val="75000"/>
                    <a:lumOff val="25000"/>
                  </a:schemeClr>
                </a:solidFill>
                <a:cs typeface="Arial" pitchFamily="34" charset="0"/>
              </a:rPr>
              <a:t>. </a:t>
            </a:r>
            <a:endParaRPr lang="ko-KR" altLang="en-US" sz="1600" b="1" dirty="0">
              <a:solidFill>
                <a:schemeClr val="tx1">
                  <a:lumMod val="75000"/>
                  <a:lumOff val="25000"/>
                </a:schemeClr>
              </a:solidFill>
              <a:cs typeface="Arial" pitchFamily="34" charset="0"/>
            </a:endParaRPr>
          </a:p>
        </p:txBody>
      </p:sp>
      <p:sp>
        <p:nvSpPr>
          <p:cNvPr id="31" name="TextBox 30"/>
          <p:cNvSpPr txBox="1"/>
          <p:nvPr/>
        </p:nvSpPr>
        <p:spPr>
          <a:xfrm>
            <a:off x="4392714" y="5393346"/>
            <a:ext cx="4697862" cy="830997"/>
          </a:xfrm>
          <a:prstGeom prst="rect">
            <a:avLst/>
          </a:prstGeom>
          <a:noFill/>
        </p:spPr>
        <p:txBody>
          <a:bodyPr wrap="square" rtlCol="0">
            <a:spAutoFit/>
          </a:bodyPr>
          <a:lstStyle/>
          <a:p>
            <a:r>
              <a:rPr lang="en-US" altLang="ko-KR" sz="1600" b="1" dirty="0" err="1" smtClean="0">
                <a:solidFill>
                  <a:schemeClr val="tx1">
                    <a:lumMod val="75000"/>
                    <a:lumOff val="25000"/>
                  </a:schemeClr>
                </a:solidFill>
                <a:cs typeface="Arial" pitchFamily="34" charset="0"/>
              </a:rPr>
              <a:t>Sedangkan</a:t>
            </a:r>
            <a:r>
              <a:rPr lang="en-US" altLang="ko-KR" sz="1600" b="1" dirty="0" smtClean="0">
                <a:solidFill>
                  <a:schemeClr val="tx1">
                    <a:lumMod val="75000"/>
                    <a:lumOff val="25000"/>
                  </a:schemeClr>
                </a:solidFill>
                <a:cs typeface="Arial" pitchFamily="34" charset="0"/>
              </a:rPr>
              <a:t> </a:t>
            </a:r>
            <a:r>
              <a:rPr lang="en-US" altLang="ko-KR" sz="1600" b="1" dirty="0" err="1" smtClean="0">
                <a:solidFill>
                  <a:schemeClr val="tx1">
                    <a:lumMod val="75000"/>
                    <a:lumOff val="25000"/>
                  </a:schemeClr>
                </a:solidFill>
                <a:cs typeface="Arial" pitchFamily="34" charset="0"/>
              </a:rPr>
              <a:t>potensi</a:t>
            </a:r>
            <a:r>
              <a:rPr lang="en-US" altLang="ko-KR" sz="1600" b="1" dirty="0" smtClean="0">
                <a:solidFill>
                  <a:schemeClr val="tx1">
                    <a:lumMod val="75000"/>
                    <a:lumOff val="25000"/>
                  </a:schemeClr>
                </a:solidFill>
                <a:cs typeface="Arial" pitchFamily="34" charset="0"/>
              </a:rPr>
              <a:t> </a:t>
            </a:r>
            <a:r>
              <a:rPr lang="en-US" altLang="ko-KR" sz="1600" b="1" dirty="0" err="1" smtClean="0">
                <a:solidFill>
                  <a:schemeClr val="tx1">
                    <a:lumMod val="75000"/>
                    <a:lumOff val="25000"/>
                  </a:schemeClr>
                </a:solidFill>
                <a:cs typeface="Arial" pitchFamily="34" charset="0"/>
              </a:rPr>
              <a:t>wilayah</a:t>
            </a:r>
            <a:r>
              <a:rPr lang="en-US" altLang="ko-KR" sz="1600" b="1" dirty="0" smtClean="0">
                <a:solidFill>
                  <a:schemeClr val="tx1">
                    <a:lumMod val="75000"/>
                    <a:lumOff val="25000"/>
                  </a:schemeClr>
                </a:solidFill>
                <a:cs typeface="Arial" pitchFamily="34" charset="0"/>
              </a:rPr>
              <a:t> </a:t>
            </a:r>
            <a:r>
              <a:rPr lang="en-US" altLang="ko-KR" sz="1600" b="1" dirty="0" err="1" smtClean="0">
                <a:solidFill>
                  <a:schemeClr val="tx1">
                    <a:lumMod val="75000"/>
                    <a:lumOff val="25000"/>
                  </a:schemeClr>
                </a:solidFill>
                <a:cs typeface="Arial" pitchFamily="34" charset="0"/>
              </a:rPr>
              <a:t>pesisir</a:t>
            </a:r>
            <a:r>
              <a:rPr lang="en-US" altLang="ko-KR" sz="1600" b="1" dirty="0" smtClean="0">
                <a:solidFill>
                  <a:schemeClr val="tx1">
                    <a:lumMod val="75000"/>
                    <a:lumOff val="25000"/>
                  </a:schemeClr>
                </a:solidFill>
                <a:cs typeface="Arial" pitchFamily="34" charset="0"/>
              </a:rPr>
              <a:t> 84.400 ha, </a:t>
            </a:r>
            <a:r>
              <a:rPr lang="en-US" altLang="ko-KR" sz="1600" b="1" dirty="0" err="1" smtClean="0">
                <a:solidFill>
                  <a:schemeClr val="tx1">
                    <a:lumMod val="75000"/>
                    <a:lumOff val="25000"/>
                  </a:schemeClr>
                </a:solidFill>
                <a:cs typeface="Arial" pitchFamily="34" charset="0"/>
              </a:rPr>
              <a:t>potensial</a:t>
            </a:r>
            <a:r>
              <a:rPr lang="en-US" altLang="ko-KR" sz="1600" b="1" dirty="0" smtClean="0">
                <a:solidFill>
                  <a:schemeClr val="tx1">
                    <a:lumMod val="75000"/>
                    <a:lumOff val="25000"/>
                  </a:schemeClr>
                </a:solidFill>
                <a:cs typeface="Arial" pitchFamily="34" charset="0"/>
              </a:rPr>
              <a:t> </a:t>
            </a:r>
            <a:r>
              <a:rPr lang="en-US" altLang="ko-KR" sz="1600" b="1" dirty="0" err="1" smtClean="0">
                <a:solidFill>
                  <a:schemeClr val="tx1">
                    <a:lumMod val="75000"/>
                    <a:lumOff val="25000"/>
                  </a:schemeClr>
                </a:solidFill>
                <a:cs typeface="Arial" pitchFamily="34" charset="0"/>
              </a:rPr>
              <a:t>untuk</a:t>
            </a:r>
            <a:r>
              <a:rPr lang="en-US" altLang="ko-KR" sz="1600" b="1" dirty="0" smtClean="0">
                <a:solidFill>
                  <a:schemeClr val="tx1">
                    <a:lumMod val="75000"/>
                    <a:lumOff val="25000"/>
                  </a:schemeClr>
                </a:solidFill>
                <a:cs typeface="Arial" pitchFamily="34" charset="0"/>
              </a:rPr>
              <a:t> </a:t>
            </a:r>
            <a:r>
              <a:rPr lang="en-US" altLang="ko-KR" sz="1600" b="1" dirty="0" err="1" smtClean="0">
                <a:solidFill>
                  <a:schemeClr val="tx1">
                    <a:lumMod val="75000"/>
                    <a:lumOff val="25000"/>
                  </a:schemeClr>
                </a:solidFill>
                <a:cs typeface="Arial" pitchFamily="34" charset="0"/>
              </a:rPr>
              <a:t>pengembangan</a:t>
            </a:r>
            <a:r>
              <a:rPr lang="en-US" altLang="ko-KR" sz="1600" b="1" dirty="0" smtClean="0">
                <a:solidFill>
                  <a:schemeClr val="tx1">
                    <a:lumMod val="75000"/>
                    <a:lumOff val="25000"/>
                  </a:schemeClr>
                </a:solidFill>
                <a:cs typeface="Arial" pitchFamily="34" charset="0"/>
              </a:rPr>
              <a:t> </a:t>
            </a:r>
            <a:r>
              <a:rPr lang="en-US" altLang="ko-KR" sz="1600" b="1" dirty="0" err="1" smtClean="0">
                <a:solidFill>
                  <a:schemeClr val="tx1">
                    <a:lumMod val="75000"/>
                    <a:lumOff val="25000"/>
                  </a:schemeClr>
                </a:solidFill>
                <a:cs typeface="Arial" pitchFamily="34" charset="0"/>
              </a:rPr>
              <a:t>usaha</a:t>
            </a:r>
            <a:r>
              <a:rPr lang="en-US" altLang="ko-KR" sz="1600" b="1" dirty="0" smtClean="0">
                <a:solidFill>
                  <a:schemeClr val="tx1">
                    <a:lumMod val="75000"/>
                    <a:lumOff val="25000"/>
                  </a:schemeClr>
                </a:solidFill>
                <a:cs typeface="Arial" pitchFamily="34" charset="0"/>
              </a:rPr>
              <a:t> </a:t>
            </a:r>
            <a:r>
              <a:rPr lang="en-US" altLang="ko-KR" sz="1600" b="1" dirty="0" err="1" smtClean="0">
                <a:solidFill>
                  <a:schemeClr val="tx1">
                    <a:lumMod val="75000"/>
                    <a:lumOff val="25000"/>
                  </a:schemeClr>
                </a:solidFill>
                <a:cs typeface="Arial" pitchFamily="34" charset="0"/>
              </a:rPr>
              <a:t>budidaya</a:t>
            </a:r>
            <a:r>
              <a:rPr lang="en-US" altLang="ko-KR" sz="1600" b="1" dirty="0" smtClean="0">
                <a:solidFill>
                  <a:schemeClr val="tx1">
                    <a:lumMod val="75000"/>
                    <a:lumOff val="25000"/>
                  </a:schemeClr>
                </a:solidFill>
                <a:cs typeface="Arial" pitchFamily="34" charset="0"/>
              </a:rPr>
              <a:t> </a:t>
            </a:r>
            <a:r>
              <a:rPr lang="en-US" altLang="ko-KR" sz="1600" b="1" dirty="0" err="1" smtClean="0">
                <a:solidFill>
                  <a:schemeClr val="tx1">
                    <a:lumMod val="75000"/>
                    <a:lumOff val="25000"/>
                  </a:schemeClr>
                </a:solidFill>
                <a:cs typeface="Arial" pitchFamily="34" charset="0"/>
              </a:rPr>
              <a:t>tambak</a:t>
            </a:r>
            <a:r>
              <a:rPr lang="en-US" altLang="ko-KR" sz="1600" b="1" dirty="0" smtClean="0">
                <a:solidFill>
                  <a:schemeClr val="tx1">
                    <a:lumMod val="75000"/>
                    <a:lumOff val="25000"/>
                  </a:schemeClr>
                </a:solidFill>
                <a:cs typeface="Arial" pitchFamily="34" charset="0"/>
              </a:rPr>
              <a:t>.</a:t>
            </a:r>
            <a:endParaRPr lang="ko-KR" altLang="en-US" sz="1600" b="1" dirty="0">
              <a:solidFill>
                <a:schemeClr val="tx1">
                  <a:lumMod val="75000"/>
                  <a:lumOff val="25000"/>
                </a:schemeClr>
              </a:solidFill>
              <a:cs typeface="Arial" pitchFamily="34" charset="0"/>
            </a:endParaRPr>
          </a:p>
        </p:txBody>
      </p:sp>
      <p:sp>
        <p:nvSpPr>
          <p:cNvPr id="53" name="TextBox 52"/>
          <p:cNvSpPr txBox="1"/>
          <p:nvPr/>
        </p:nvSpPr>
        <p:spPr>
          <a:xfrm>
            <a:off x="3765743" y="1565311"/>
            <a:ext cx="555188" cy="461663"/>
          </a:xfrm>
          <a:prstGeom prst="rect">
            <a:avLst/>
          </a:prstGeom>
          <a:noFill/>
        </p:spPr>
        <p:txBody>
          <a:bodyPr wrap="square" lIns="91438" tIns="45719" rIns="91438" bIns="45719" rtlCol="0">
            <a:spAutoFit/>
          </a:bodyPr>
          <a:lstStyle/>
          <a:p>
            <a:pPr algn="ctr"/>
            <a:r>
              <a:rPr lang="en-US" altLang="ko-KR" sz="2400" b="1" dirty="0" smtClean="0">
                <a:solidFill>
                  <a:schemeClr val="accent2"/>
                </a:solidFill>
                <a:cs typeface="Arial" pitchFamily="34" charset="0"/>
              </a:rPr>
              <a:t>01</a:t>
            </a:r>
            <a:endParaRPr lang="ko-KR" altLang="en-US" sz="2400" b="1" dirty="0">
              <a:solidFill>
                <a:schemeClr val="accent2"/>
              </a:solidFill>
              <a:cs typeface="Arial" pitchFamily="34" charset="0"/>
            </a:endParaRPr>
          </a:p>
        </p:txBody>
      </p:sp>
      <p:sp>
        <p:nvSpPr>
          <p:cNvPr id="54" name="TextBox 53"/>
          <p:cNvSpPr txBox="1"/>
          <p:nvPr/>
        </p:nvSpPr>
        <p:spPr>
          <a:xfrm>
            <a:off x="3779912" y="2525418"/>
            <a:ext cx="555188" cy="461663"/>
          </a:xfrm>
          <a:prstGeom prst="rect">
            <a:avLst/>
          </a:prstGeom>
          <a:noFill/>
        </p:spPr>
        <p:txBody>
          <a:bodyPr wrap="square" lIns="91438" tIns="45719" rIns="91438" bIns="45719" rtlCol="0">
            <a:spAutoFit/>
          </a:bodyPr>
          <a:lstStyle/>
          <a:p>
            <a:pPr algn="ctr"/>
            <a:r>
              <a:rPr lang="en-US" altLang="ko-KR" sz="2400" b="1" dirty="0" smtClean="0">
                <a:solidFill>
                  <a:schemeClr val="accent2"/>
                </a:solidFill>
                <a:cs typeface="Arial" pitchFamily="34" charset="0"/>
              </a:rPr>
              <a:t>02</a:t>
            </a:r>
            <a:endParaRPr lang="ko-KR" altLang="en-US" sz="2400" b="1" dirty="0">
              <a:solidFill>
                <a:schemeClr val="accent2"/>
              </a:solidFill>
              <a:cs typeface="Arial" pitchFamily="34" charset="0"/>
            </a:endParaRPr>
          </a:p>
        </p:txBody>
      </p:sp>
      <p:sp>
        <p:nvSpPr>
          <p:cNvPr id="55" name="TextBox 54"/>
          <p:cNvSpPr txBox="1"/>
          <p:nvPr/>
        </p:nvSpPr>
        <p:spPr>
          <a:xfrm>
            <a:off x="3779912" y="3677546"/>
            <a:ext cx="555188" cy="461663"/>
          </a:xfrm>
          <a:prstGeom prst="rect">
            <a:avLst/>
          </a:prstGeom>
          <a:noFill/>
        </p:spPr>
        <p:txBody>
          <a:bodyPr wrap="square" lIns="91438" tIns="45719" rIns="91438" bIns="45719" rtlCol="0">
            <a:spAutoFit/>
          </a:bodyPr>
          <a:lstStyle/>
          <a:p>
            <a:pPr algn="ctr"/>
            <a:r>
              <a:rPr lang="en-US" altLang="ko-KR" sz="2400" b="1" dirty="0" smtClean="0">
                <a:solidFill>
                  <a:schemeClr val="accent2"/>
                </a:solidFill>
                <a:cs typeface="Arial" pitchFamily="34" charset="0"/>
              </a:rPr>
              <a:t>03</a:t>
            </a:r>
            <a:endParaRPr lang="ko-KR" altLang="en-US" sz="2400" b="1" dirty="0">
              <a:solidFill>
                <a:schemeClr val="accent2"/>
              </a:solidFill>
              <a:cs typeface="Arial" pitchFamily="34" charset="0"/>
            </a:endParaRPr>
          </a:p>
        </p:txBody>
      </p:sp>
      <p:sp>
        <p:nvSpPr>
          <p:cNvPr id="56" name="TextBox 55"/>
          <p:cNvSpPr txBox="1"/>
          <p:nvPr/>
        </p:nvSpPr>
        <p:spPr>
          <a:xfrm>
            <a:off x="3763234" y="5461485"/>
            <a:ext cx="555188" cy="461663"/>
          </a:xfrm>
          <a:prstGeom prst="rect">
            <a:avLst/>
          </a:prstGeom>
          <a:noFill/>
        </p:spPr>
        <p:txBody>
          <a:bodyPr wrap="square" lIns="91438" tIns="45719" rIns="91438" bIns="45719" rtlCol="0">
            <a:spAutoFit/>
          </a:bodyPr>
          <a:lstStyle/>
          <a:p>
            <a:pPr algn="ctr"/>
            <a:r>
              <a:rPr lang="en-US" altLang="ko-KR" sz="2400" b="1" dirty="0" smtClean="0">
                <a:solidFill>
                  <a:schemeClr val="accent2"/>
                </a:solidFill>
                <a:cs typeface="Arial" pitchFamily="34" charset="0"/>
              </a:rPr>
              <a:t>04</a:t>
            </a:r>
            <a:endParaRPr lang="ko-KR" altLang="en-US" sz="2400" b="1" dirty="0">
              <a:solidFill>
                <a:schemeClr val="accent2"/>
              </a:solidFill>
              <a:cs typeface="Arial" pitchFamily="34" charset="0"/>
            </a:endParaRPr>
          </a:p>
        </p:txBody>
      </p:sp>
      <p:grpSp>
        <p:nvGrpSpPr>
          <p:cNvPr id="3" name="Group 61"/>
          <p:cNvGrpSpPr/>
          <p:nvPr/>
        </p:nvGrpSpPr>
        <p:grpSpPr>
          <a:xfrm>
            <a:off x="-19819" y="255433"/>
            <a:ext cx="7688163" cy="644691"/>
            <a:chOff x="-19819" y="0"/>
            <a:chExt cx="7688163" cy="427814"/>
          </a:xfrm>
        </p:grpSpPr>
        <p:sp>
          <p:nvSpPr>
            <p:cNvPr id="59" name="Rectangle 58"/>
            <p:cNvSpPr/>
            <p:nvPr/>
          </p:nvSpPr>
          <p:spPr>
            <a:xfrm>
              <a:off x="-19819" y="0"/>
              <a:ext cx="7688163" cy="427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61" name="Rectangle 60"/>
            <p:cNvSpPr/>
            <p:nvPr/>
          </p:nvSpPr>
          <p:spPr>
            <a:xfrm>
              <a:off x="179511" y="0"/>
              <a:ext cx="7344817" cy="306359"/>
            </a:xfrm>
            <a:prstGeom prst="rect">
              <a:avLst/>
            </a:prstGeom>
          </p:spPr>
          <p:txBody>
            <a:bodyPr wrap="square">
              <a:spAutoFit/>
            </a:bodyPr>
            <a:lstStyle/>
            <a:p>
              <a:r>
                <a:rPr lang="en-US" altLang="ko-KR" sz="2400" b="1" dirty="0" err="1" smtClean="0">
                  <a:solidFill>
                    <a:schemeClr val="bg1"/>
                  </a:solidFill>
                </a:rPr>
                <a:t>Profil</a:t>
              </a:r>
              <a:r>
                <a:rPr lang="en-US" altLang="ko-KR" sz="2400" b="1" dirty="0" smtClean="0">
                  <a:solidFill>
                    <a:schemeClr val="bg1"/>
                  </a:solidFill>
                </a:rPr>
                <a:t> </a:t>
              </a:r>
              <a:r>
                <a:rPr lang="en-US" altLang="ko-KR" sz="2400" b="1" dirty="0" err="1" smtClean="0">
                  <a:solidFill>
                    <a:schemeClr val="bg1"/>
                  </a:solidFill>
                </a:rPr>
                <a:t>Umum</a:t>
              </a:r>
              <a:r>
                <a:rPr lang="en-US" altLang="ko-KR" sz="2400" b="1" dirty="0" smtClean="0">
                  <a:solidFill>
                    <a:schemeClr val="bg1"/>
                  </a:solidFill>
                </a:rPr>
                <a:t> </a:t>
              </a:r>
              <a:r>
                <a:rPr lang="en-US" altLang="ko-KR" sz="2400" b="1" dirty="0" err="1" smtClean="0">
                  <a:solidFill>
                    <a:schemeClr val="bg1"/>
                  </a:solidFill>
                </a:rPr>
                <a:t>dan</a:t>
              </a:r>
              <a:r>
                <a:rPr lang="en-US" altLang="ko-KR" sz="2400" b="1" dirty="0" smtClean="0">
                  <a:solidFill>
                    <a:schemeClr val="bg1"/>
                  </a:solidFill>
                </a:rPr>
                <a:t> </a:t>
              </a:r>
              <a:r>
                <a:rPr lang="en-US" altLang="ko-KR" sz="2400" b="1" dirty="0" err="1" smtClean="0">
                  <a:solidFill>
                    <a:schemeClr val="bg1"/>
                  </a:solidFill>
                </a:rPr>
                <a:t>Potensi</a:t>
              </a:r>
              <a:r>
                <a:rPr lang="en-US" altLang="ko-KR" sz="2400" b="1" dirty="0" smtClean="0">
                  <a:solidFill>
                    <a:schemeClr val="bg1"/>
                  </a:solidFill>
                </a:rPr>
                <a:t> </a:t>
              </a:r>
              <a:r>
                <a:rPr lang="en-US" altLang="ko-KR" sz="2400" b="1" dirty="0" err="1" smtClean="0">
                  <a:solidFill>
                    <a:schemeClr val="bg1"/>
                  </a:solidFill>
                </a:rPr>
                <a:t>Kelautan</a:t>
              </a:r>
              <a:r>
                <a:rPr lang="en-US" altLang="ko-KR" sz="2400" b="1" dirty="0" smtClean="0">
                  <a:solidFill>
                    <a:schemeClr val="bg1"/>
                  </a:solidFill>
                </a:rPr>
                <a:t> </a:t>
              </a:r>
              <a:r>
                <a:rPr lang="en-US" altLang="ko-KR" sz="2400" b="1" dirty="0" err="1" smtClean="0">
                  <a:solidFill>
                    <a:schemeClr val="bg1"/>
                  </a:solidFill>
                </a:rPr>
                <a:t>dan</a:t>
              </a:r>
              <a:r>
                <a:rPr lang="en-US" altLang="ko-KR" sz="2400" b="1" dirty="0" smtClean="0">
                  <a:solidFill>
                    <a:schemeClr val="bg1"/>
                  </a:solidFill>
                </a:rPr>
                <a:t> </a:t>
              </a:r>
              <a:r>
                <a:rPr lang="en-US" altLang="ko-KR" sz="2400" b="1" dirty="0" err="1" smtClean="0">
                  <a:solidFill>
                    <a:schemeClr val="bg1"/>
                  </a:solidFill>
                </a:rPr>
                <a:t>Perikanan</a:t>
              </a:r>
              <a:endParaRPr lang="ko-KR" altLang="en-US" sz="2400" b="1" dirty="0">
                <a:solidFill>
                  <a:schemeClr val="bg1"/>
                </a:solidFill>
              </a:endParaRPr>
            </a:p>
          </p:txBody>
        </p:sp>
      </p:grpSp>
      <p:pic>
        <p:nvPicPr>
          <p:cNvPr id="39" name="Picture 2" descr="https://upload.wikimedia.org/wikipedia/commons/4/4a/Wilayah_Hukum_Polda_Kalte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0" y="1804098"/>
            <a:ext cx="3644751" cy="4121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79814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877" y="561130"/>
            <a:ext cx="8480244" cy="851647"/>
          </a:xfrm>
        </p:spPr>
        <p:txBody>
          <a:bodyPr>
            <a:normAutofit/>
          </a:bodyPr>
          <a:lstStyle/>
          <a:p>
            <a:r>
              <a:rPr lang="en-ID" sz="2000" b="1" dirty="0" err="1"/>
              <a:t>Visi</a:t>
            </a:r>
            <a:r>
              <a:rPr lang="en-ID" sz="2000" b="1" dirty="0"/>
              <a:t> </a:t>
            </a:r>
            <a:r>
              <a:rPr lang="en-ID" sz="2000" b="1" dirty="0" err="1"/>
              <a:t>dan</a:t>
            </a:r>
            <a:r>
              <a:rPr lang="en-ID" sz="2000" b="1" dirty="0"/>
              <a:t> </a:t>
            </a:r>
            <a:r>
              <a:rPr lang="en-ID" sz="2000" b="1" dirty="0" err="1"/>
              <a:t>Misi</a:t>
            </a:r>
            <a:r>
              <a:rPr lang="en-ID" sz="2000" b="1" dirty="0"/>
              <a:t> </a:t>
            </a:r>
            <a:r>
              <a:rPr lang="en-ID" sz="2000" b="1" dirty="0" err="1"/>
              <a:t>Dinas</a:t>
            </a:r>
            <a:r>
              <a:rPr lang="en-ID" sz="2000" b="1" dirty="0"/>
              <a:t> </a:t>
            </a:r>
            <a:r>
              <a:rPr lang="en-ID" sz="2000" b="1" dirty="0" err="1"/>
              <a:t>Kelautan</a:t>
            </a:r>
            <a:r>
              <a:rPr lang="en-ID" sz="2000" b="1" dirty="0"/>
              <a:t> </a:t>
            </a:r>
            <a:r>
              <a:rPr lang="en-ID" sz="2000" b="1" dirty="0" err="1"/>
              <a:t>dan</a:t>
            </a:r>
            <a:r>
              <a:rPr lang="en-ID" sz="2000" b="1" dirty="0"/>
              <a:t> </a:t>
            </a:r>
            <a:r>
              <a:rPr lang="en-ID" sz="2000" b="1" dirty="0" err="1"/>
              <a:t>Perikanan</a:t>
            </a:r>
            <a:r>
              <a:rPr lang="en-ID" sz="2000" b="1" dirty="0"/>
              <a:t> Kalimantan Tengah 2016-2021</a:t>
            </a:r>
          </a:p>
        </p:txBody>
      </p:sp>
      <p:sp>
        <p:nvSpPr>
          <p:cNvPr id="3" name="Content Placeholder 2"/>
          <p:cNvSpPr>
            <a:spLocks noGrp="1"/>
          </p:cNvSpPr>
          <p:nvPr>
            <p:ph sz="quarter" idx="1"/>
          </p:nvPr>
        </p:nvSpPr>
        <p:spPr>
          <a:xfrm>
            <a:off x="659632" y="1412777"/>
            <a:ext cx="7224737" cy="1089212"/>
          </a:xfrm>
          <a:solidFill>
            <a:schemeClr val="bg2"/>
          </a:solidFill>
        </p:spPr>
        <p:txBody>
          <a:bodyPr>
            <a:noAutofit/>
          </a:bodyPr>
          <a:lstStyle/>
          <a:p>
            <a:pPr marL="0" indent="0" algn="ctr">
              <a:buNone/>
            </a:pPr>
            <a:r>
              <a:rPr lang="en-ID" sz="1600" b="1" dirty="0" err="1" smtClean="0">
                <a:ln w="18000">
                  <a:solidFill>
                    <a:srgbClr val="00B0F0"/>
                  </a:solidFill>
                  <a:prstDash val="solid"/>
                  <a:miter lim="800000"/>
                </a:ln>
                <a:solidFill>
                  <a:srgbClr val="002060"/>
                </a:solidFill>
                <a:effectLst>
                  <a:outerShdw blurRad="25500" dist="23000" dir="7020000" algn="tl">
                    <a:srgbClr val="000000">
                      <a:alpha val="50000"/>
                    </a:srgbClr>
                  </a:outerShdw>
                  <a:reflection blurRad="6350" stA="55000" endA="300" endPos="45500" dir="5400000" sy="-100000" algn="bl" rotWithShape="0"/>
                </a:effectLst>
              </a:rPr>
              <a:t>Visi</a:t>
            </a:r>
            <a:endParaRPr lang="en-ID" sz="1600" b="1" dirty="0" smtClean="0">
              <a:ln w="18000">
                <a:solidFill>
                  <a:srgbClr val="00B0F0"/>
                </a:solidFill>
                <a:prstDash val="solid"/>
                <a:miter lim="800000"/>
              </a:ln>
              <a:solidFill>
                <a:srgbClr val="002060"/>
              </a:solidFill>
              <a:effectLst>
                <a:outerShdw blurRad="25500" dist="23000" dir="7020000" algn="tl">
                  <a:srgbClr val="000000">
                    <a:alpha val="50000"/>
                  </a:srgbClr>
                </a:outerShdw>
                <a:reflection blurRad="6350" stA="55000" endA="300" endPos="45500" dir="5400000" sy="-100000" algn="bl" rotWithShape="0"/>
              </a:effectLst>
            </a:endParaRPr>
          </a:p>
          <a:p>
            <a:pPr marL="0" indent="0" algn="ctr">
              <a:buNone/>
            </a:pPr>
            <a:r>
              <a:rPr lang="id-ID" sz="1600" b="1" i="1" dirty="0" smtClean="0">
                <a:ln w="18000">
                  <a:solidFill>
                    <a:srgbClr val="00B0F0"/>
                  </a:solidFill>
                  <a:prstDash val="solid"/>
                  <a:miter lim="800000"/>
                </a:ln>
                <a:solidFill>
                  <a:srgbClr val="002060"/>
                </a:solidFill>
                <a:effectLst>
                  <a:outerShdw blurRad="25500" dist="23000" dir="7020000" algn="tl">
                    <a:srgbClr val="000000">
                      <a:alpha val="50000"/>
                    </a:srgbClr>
                  </a:outerShdw>
                  <a:reflection blurRad="6350" stA="55000" endA="300" endPos="45500" dir="5400000" sy="-100000" algn="bl" rotWithShape="0"/>
                </a:effectLst>
              </a:rPr>
              <a:t>“Mewujudkan Pengelolaan Sumberdaya Kelautan dan Perikanan  Secara  Berkelanjutan Menuju Ketahanan Pangan Kalimantan Tengah”</a:t>
            </a:r>
            <a:endParaRPr lang="en-ID" sz="1600" b="1" dirty="0" smtClean="0">
              <a:ln w="18000">
                <a:solidFill>
                  <a:srgbClr val="00B0F0"/>
                </a:solidFill>
                <a:prstDash val="solid"/>
                <a:miter lim="800000"/>
              </a:ln>
              <a:solidFill>
                <a:srgbClr val="002060"/>
              </a:solidFill>
              <a:effectLst>
                <a:outerShdw blurRad="25500" dist="23000" dir="7020000" algn="tl">
                  <a:srgbClr val="000000">
                    <a:alpha val="50000"/>
                  </a:srgbClr>
                </a:outerShdw>
                <a:reflection blurRad="6350" stA="55000" endA="300" endPos="45500" dir="5400000" sy="-100000" algn="bl" rotWithShape="0"/>
              </a:effectLst>
            </a:endParaRPr>
          </a:p>
        </p:txBody>
      </p:sp>
      <p:sp>
        <p:nvSpPr>
          <p:cNvPr id="18434" name="AutoShape 2" descr="blob:https://web.whatsapp.com/5d8c6a54-d8ac-4098-9f8d-5d6c11664f98"/>
          <p:cNvSpPr>
            <a:spLocks noChangeAspect="1" noChangeArrowheads="1"/>
          </p:cNvSpPr>
          <p:nvPr/>
        </p:nvSpPr>
        <p:spPr bwMode="auto">
          <a:xfrm>
            <a:off x="155575" y="-144462"/>
            <a:ext cx="304800" cy="304801"/>
          </a:xfrm>
          <a:prstGeom prst="rect">
            <a:avLst/>
          </a:prstGeom>
          <a:noFill/>
        </p:spPr>
        <p:txBody>
          <a:bodyPr vert="horz" wrap="square" lIns="81628" tIns="40814" rIns="81628" bIns="40814" numCol="1" anchor="t" anchorCtr="0" compatLnSpc="1">
            <a:prstTxWarp prst="textNoShape">
              <a:avLst/>
            </a:prstTxWarp>
          </a:bodyPr>
          <a:lstStyle/>
          <a:p>
            <a:endParaRPr lang="id-ID">
              <a:solidFill>
                <a:prstClr val="black"/>
              </a:solidFill>
              <a:latin typeface="Tw Cen MT"/>
            </a:endParaRPr>
          </a:p>
        </p:txBody>
      </p:sp>
      <p:pic>
        <p:nvPicPr>
          <p:cNvPr id="18435" name="Picture 3"/>
          <p:cNvPicPr>
            <a:picLocks noChangeAspect="1" noChangeArrowheads="1"/>
          </p:cNvPicPr>
          <p:nvPr/>
        </p:nvPicPr>
        <p:blipFill>
          <a:blip r:embed="rId3"/>
          <a:srcRect/>
          <a:stretch>
            <a:fillRect/>
          </a:stretch>
        </p:blipFill>
        <p:spPr bwMode="auto">
          <a:xfrm>
            <a:off x="6303819" y="2495494"/>
            <a:ext cx="2500330" cy="3333773"/>
          </a:xfrm>
          <a:prstGeom prst="rect">
            <a:avLst/>
          </a:prstGeom>
          <a:ln>
            <a:noFill/>
          </a:ln>
          <a:effectLst>
            <a:softEdge rad="112500"/>
          </a:effectLst>
        </p:spPr>
      </p:pic>
      <p:sp>
        <p:nvSpPr>
          <p:cNvPr id="6" name="Content Placeholder 2"/>
          <p:cNvSpPr txBox="1">
            <a:spLocks/>
          </p:cNvSpPr>
          <p:nvPr/>
        </p:nvSpPr>
        <p:spPr>
          <a:xfrm>
            <a:off x="500035" y="2660916"/>
            <a:ext cx="5929354" cy="3433585"/>
          </a:xfrm>
          <a:prstGeom prst="rect">
            <a:avLst/>
          </a:prstGeom>
        </p:spPr>
        <p:style>
          <a:lnRef idx="1">
            <a:schemeClr val="accent6"/>
          </a:lnRef>
          <a:fillRef idx="2">
            <a:schemeClr val="accent6"/>
          </a:fillRef>
          <a:effectRef idx="1">
            <a:schemeClr val="accent6"/>
          </a:effectRef>
          <a:fontRef idx="minor">
            <a:schemeClr val="dk1"/>
          </a:fontRef>
        </p:style>
        <p:txBody>
          <a:bodyPr vert="horz" lIns="81628" tIns="40814" rIns="81628" bIns="40814">
            <a:noAutofit/>
          </a:bodyPr>
          <a:lstStyle/>
          <a:p>
            <a:pPr algn="ctr">
              <a:spcBef>
                <a:spcPts val="625"/>
              </a:spcBef>
              <a:buClr>
                <a:srgbClr val="DD8047"/>
              </a:buClr>
              <a:buSzPct val="60000"/>
              <a:defRPr/>
            </a:pPr>
            <a:r>
              <a:rPr lang="en-ID" sz="2000" b="1" i="1" dirty="0" err="1">
                <a:ln w="18000">
                  <a:solidFill>
                    <a:srgbClr val="002060"/>
                  </a:solidFill>
                  <a:prstDash val="solid"/>
                  <a:miter lim="800000"/>
                </a:ln>
                <a:solidFill>
                  <a:srgbClr val="FF0000"/>
                </a:solidFill>
                <a:effectLst>
                  <a:outerShdw blurRad="25500" dist="23000" dir="7020000" algn="tl">
                    <a:srgbClr val="000000">
                      <a:alpha val="50000"/>
                    </a:srgbClr>
                  </a:outerShdw>
                  <a:reflection blurRad="6350" stA="55000" endA="300" endPos="45500" dir="5400000" sy="-100000" algn="bl" rotWithShape="0"/>
                </a:effectLst>
                <a:latin typeface="Tw Cen MT"/>
              </a:rPr>
              <a:t>Misi</a:t>
            </a:r>
            <a:endParaRPr lang="en-ID" sz="2000" b="1" i="1" dirty="0">
              <a:ln w="18000">
                <a:solidFill>
                  <a:srgbClr val="002060"/>
                </a:solidFill>
                <a:prstDash val="solid"/>
                <a:miter lim="800000"/>
              </a:ln>
              <a:solidFill>
                <a:srgbClr val="FF0000"/>
              </a:solidFill>
              <a:effectLst>
                <a:outerShdw blurRad="25500" dist="23000" dir="7020000" algn="tl">
                  <a:srgbClr val="000000">
                    <a:alpha val="50000"/>
                  </a:srgbClr>
                </a:outerShdw>
                <a:reflection blurRad="6350" stA="55000" endA="300" endPos="45500" dir="5400000" sy="-100000" algn="bl" rotWithShape="0"/>
              </a:effectLst>
              <a:latin typeface="Tw Cen MT"/>
            </a:endParaRPr>
          </a:p>
          <a:p>
            <a:pPr marL="317443" indent="-317443">
              <a:spcBef>
                <a:spcPts val="625"/>
              </a:spcBef>
              <a:buClr>
                <a:srgbClr val="DD8047"/>
              </a:buClr>
              <a:buSzPct val="60000"/>
              <a:buFont typeface="Wingdings"/>
              <a:buAutoNum type="arabicPeriod"/>
              <a:tabLst>
                <a:tab pos="317443" algn="l"/>
              </a:tabLst>
              <a:defRPr/>
            </a:pPr>
            <a:r>
              <a:rPr lang="id-ID" sz="2000" b="1" i="1" dirty="0">
                <a:ln w="18000">
                  <a:solidFill>
                    <a:srgbClr val="002060"/>
                  </a:solidFill>
                  <a:prstDash val="solid"/>
                  <a:miter lim="800000"/>
                </a:ln>
                <a:solidFill>
                  <a:srgbClr val="FF0000"/>
                </a:solidFill>
                <a:effectLst>
                  <a:outerShdw blurRad="25500" dist="23000" dir="7020000" algn="tl">
                    <a:srgbClr val="000000">
                      <a:alpha val="50000"/>
                    </a:srgbClr>
                  </a:outerShdw>
                  <a:reflection blurRad="6350" stA="55000" endA="300" endPos="45500" dir="5400000" sy="-100000" algn="bl" rotWithShape="0"/>
                </a:effectLst>
                <a:latin typeface="Tw Cen MT"/>
              </a:rPr>
              <a:t>Pemanfaatan Sumber Daya Kelautan dan Perikanan </a:t>
            </a:r>
            <a:r>
              <a:rPr lang="id-ID" sz="2000" b="1" i="1" dirty="0" smtClean="0">
                <a:ln w="18000">
                  <a:solidFill>
                    <a:srgbClr val="002060"/>
                  </a:solidFill>
                  <a:prstDash val="solid"/>
                  <a:miter lim="800000"/>
                </a:ln>
                <a:solidFill>
                  <a:srgbClr val="FF0000"/>
                </a:solidFill>
                <a:effectLst>
                  <a:outerShdw blurRad="25500" dist="23000" dir="7020000" algn="tl">
                    <a:srgbClr val="000000">
                      <a:alpha val="50000"/>
                    </a:srgbClr>
                  </a:outerShdw>
                  <a:reflection blurRad="6350" stA="55000" endA="300" endPos="45500" dir="5400000" sy="-100000" algn="bl" rotWithShape="0"/>
                </a:effectLst>
                <a:latin typeface="Tw Cen MT"/>
              </a:rPr>
              <a:t>     Secara </a:t>
            </a:r>
            <a:r>
              <a:rPr lang="id-ID" sz="2000" b="1" i="1" dirty="0">
                <a:ln w="18000">
                  <a:solidFill>
                    <a:srgbClr val="002060"/>
                  </a:solidFill>
                  <a:prstDash val="solid"/>
                  <a:miter lim="800000"/>
                </a:ln>
                <a:solidFill>
                  <a:srgbClr val="FF0000"/>
                </a:solidFill>
                <a:effectLst>
                  <a:outerShdw blurRad="25500" dist="23000" dir="7020000" algn="tl">
                    <a:srgbClr val="000000">
                      <a:alpha val="50000"/>
                    </a:srgbClr>
                  </a:outerShdw>
                  <a:reflection blurRad="6350" stA="55000" endA="300" endPos="45500" dir="5400000" sy="-100000" algn="bl" rotWithShape="0"/>
                </a:effectLst>
                <a:latin typeface="Tw Cen MT"/>
              </a:rPr>
              <a:t>Optimal</a:t>
            </a:r>
            <a:endParaRPr lang="en-ID" sz="2000" b="1" i="1" dirty="0">
              <a:ln w="18000">
                <a:solidFill>
                  <a:srgbClr val="002060"/>
                </a:solidFill>
                <a:prstDash val="solid"/>
                <a:miter lim="800000"/>
              </a:ln>
              <a:solidFill>
                <a:srgbClr val="FF0000"/>
              </a:solidFill>
              <a:effectLst>
                <a:outerShdw blurRad="25500" dist="23000" dir="7020000" algn="tl">
                  <a:srgbClr val="000000">
                    <a:alpha val="50000"/>
                  </a:srgbClr>
                </a:outerShdw>
                <a:reflection blurRad="6350" stA="55000" endA="300" endPos="45500" dir="5400000" sy="-100000" algn="bl" rotWithShape="0"/>
              </a:effectLst>
              <a:latin typeface="Tw Cen MT"/>
            </a:endParaRPr>
          </a:p>
          <a:p>
            <a:pPr marL="317443" indent="-317443">
              <a:spcBef>
                <a:spcPts val="625"/>
              </a:spcBef>
              <a:buClr>
                <a:srgbClr val="DD8047"/>
              </a:buClr>
              <a:buSzPct val="60000"/>
              <a:buFont typeface="Wingdings"/>
              <a:buAutoNum type="arabicPeriod"/>
              <a:tabLst>
                <a:tab pos="317443" algn="l"/>
              </a:tabLst>
              <a:defRPr/>
            </a:pPr>
            <a:r>
              <a:rPr lang="id-ID" sz="2000" b="1" i="1" dirty="0">
                <a:ln w="18000">
                  <a:solidFill>
                    <a:srgbClr val="002060"/>
                  </a:solidFill>
                  <a:prstDash val="solid"/>
                  <a:miter lim="800000"/>
                </a:ln>
                <a:solidFill>
                  <a:srgbClr val="FF0000"/>
                </a:solidFill>
                <a:effectLst>
                  <a:outerShdw blurRad="25500" dist="23000" dir="7020000" algn="tl">
                    <a:srgbClr val="000000">
                      <a:alpha val="50000"/>
                    </a:srgbClr>
                  </a:outerShdw>
                  <a:reflection blurRad="6350" stA="55000" endA="300" endPos="45500" dir="5400000" sy="-100000" algn="bl" rotWithShape="0"/>
                </a:effectLst>
                <a:latin typeface="Tw Cen MT"/>
              </a:rPr>
              <a:t>Peningkatan Nilai Tambah dan Daya Saing Produk </a:t>
            </a:r>
            <a:r>
              <a:rPr lang="id-ID" sz="2000" b="1" i="1" dirty="0" smtClean="0">
                <a:ln w="18000">
                  <a:solidFill>
                    <a:srgbClr val="002060"/>
                  </a:solidFill>
                  <a:prstDash val="solid"/>
                  <a:miter lim="800000"/>
                </a:ln>
                <a:solidFill>
                  <a:srgbClr val="FF0000"/>
                </a:solidFill>
                <a:effectLst>
                  <a:outerShdw blurRad="25500" dist="23000" dir="7020000" algn="tl">
                    <a:srgbClr val="000000">
                      <a:alpha val="50000"/>
                    </a:srgbClr>
                  </a:outerShdw>
                  <a:reflection blurRad="6350" stA="55000" endA="300" endPos="45500" dir="5400000" sy="-100000" algn="bl" rotWithShape="0"/>
                </a:effectLst>
                <a:latin typeface="Tw Cen MT"/>
              </a:rPr>
              <a:t>       Kelautan </a:t>
            </a:r>
            <a:r>
              <a:rPr lang="id-ID" sz="2000" b="1" i="1" dirty="0">
                <a:ln w="18000">
                  <a:solidFill>
                    <a:srgbClr val="002060"/>
                  </a:solidFill>
                  <a:prstDash val="solid"/>
                  <a:miter lim="800000"/>
                </a:ln>
                <a:solidFill>
                  <a:srgbClr val="FF0000"/>
                </a:solidFill>
                <a:effectLst>
                  <a:outerShdw blurRad="25500" dist="23000" dir="7020000" algn="tl">
                    <a:srgbClr val="000000">
                      <a:alpha val="50000"/>
                    </a:srgbClr>
                  </a:outerShdw>
                  <a:reflection blurRad="6350" stA="55000" endA="300" endPos="45500" dir="5400000" sy="-100000" algn="bl" rotWithShape="0"/>
                </a:effectLst>
                <a:latin typeface="Tw Cen MT"/>
              </a:rPr>
              <a:t>dan Perikanan</a:t>
            </a:r>
            <a:endParaRPr lang="en-ID" sz="2000" b="1" i="1" dirty="0">
              <a:ln w="18000">
                <a:solidFill>
                  <a:srgbClr val="002060"/>
                </a:solidFill>
                <a:prstDash val="solid"/>
                <a:miter lim="800000"/>
              </a:ln>
              <a:solidFill>
                <a:srgbClr val="FF0000"/>
              </a:solidFill>
              <a:effectLst>
                <a:outerShdw blurRad="25500" dist="23000" dir="7020000" algn="tl">
                  <a:srgbClr val="000000">
                    <a:alpha val="50000"/>
                  </a:srgbClr>
                </a:outerShdw>
                <a:reflection blurRad="6350" stA="55000" endA="300" endPos="45500" dir="5400000" sy="-100000" algn="bl" rotWithShape="0"/>
              </a:effectLst>
              <a:latin typeface="Tw Cen MT"/>
            </a:endParaRPr>
          </a:p>
          <a:p>
            <a:pPr marL="317443" indent="-317443">
              <a:spcBef>
                <a:spcPts val="625"/>
              </a:spcBef>
              <a:buClr>
                <a:srgbClr val="DD8047"/>
              </a:buClr>
              <a:buSzPct val="60000"/>
              <a:buFont typeface="Wingdings"/>
              <a:buAutoNum type="arabicPeriod"/>
              <a:tabLst>
                <a:tab pos="317443" algn="l"/>
              </a:tabLst>
              <a:defRPr/>
            </a:pPr>
            <a:r>
              <a:rPr lang="id-ID" sz="2000" b="1" i="1" dirty="0">
                <a:ln w="18000">
                  <a:solidFill>
                    <a:srgbClr val="002060"/>
                  </a:solidFill>
                  <a:prstDash val="solid"/>
                  <a:miter lim="800000"/>
                </a:ln>
                <a:solidFill>
                  <a:srgbClr val="FF0000"/>
                </a:solidFill>
                <a:effectLst>
                  <a:outerShdw blurRad="25500" dist="23000" dir="7020000" algn="tl">
                    <a:srgbClr val="000000">
                      <a:alpha val="50000"/>
                    </a:srgbClr>
                  </a:outerShdw>
                  <a:reflection blurRad="6350" stA="55000" endA="300" endPos="45500" dir="5400000" sy="-100000" algn="bl" rotWithShape="0"/>
                </a:effectLst>
                <a:latin typeface="Tw Cen MT"/>
              </a:rPr>
              <a:t>Peningkatan Upaya Pengelolaan dan Pengawasan </a:t>
            </a:r>
            <a:r>
              <a:rPr lang="id-ID" sz="2000" b="1" i="1" dirty="0" smtClean="0">
                <a:ln w="18000">
                  <a:solidFill>
                    <a:srgbClr val="002060"/>
                  </a:solidFill>
                  <a:prstDash val="solid"/>
                  <a:miter lim="800000"/>
                </a:ln>
                <a:solidFill>
                  <a:srgbClr val="FF0000"/>
                </a:solidFill>
                <a:effectLst>
                  <a:outerShdw blurRad="25500" dist="23000" dir="7020000" algn="tl">
                    <a:srgbClr val="000000">
                      <a:alpha val="50000"/>
                    </a:srgbClr>
                  </a:outerShdw>
                  <a:reflection blurRad="6350" stA="55000" endA="300" endPos="45500" dir="5400000" sy="-100000" algn="bl" rotWithShape="0"/>
                </a:effectLst>
                <a:latin typeface="Tw Cen MT"/>
              </a:rPr>
              <a:t>         Pemanfaatan </a:t>
            </a:r>
            <a:r>
              <a:rPr lang="id-ID" sz="2000" b="1" i="1" dirty="0">
                <a:ln w="18000">
                  <a:solidFill>
                    <a:srgbClr val="002060"/>
                  </a:solidFill>
                  <a:prstDash val="solid"/>
                  <a:miter lim="800000"/>
                </a:ln>
                <a:solidFill>
                  <a:srgbClr val="FF0000"/>
                </a:solidFill>
                <a:effectLst>
                  <a:outerShdw blurRad="25500" dist="23000" dir="7020000" algn="tl">
                    <a:srgbClr val="000000">
                      <a:alpha val="50000"/>
                    </a:srgbClr>
                  </a:outerShdw>
                  <a:reflection blurRad="6350" stA="55000" endA="300" endPos="45500" dir="5400000" sy="-100000" algn="bl" rotWithShape="0"/>
                </a:effectLst>
                <a:latin typeface="Tw Cen MT"/>
              </a:rPr>
              <a:t>Sumberdaya Kelautan dan Perikanan</a:t>
            </a:r>
            <a:endParaRPr lang="en-ID" sz="2000" b="1" i="1" dirty="0">
              <a:ln w="18000">
                <a:solidFill>
                  <a:srgbClr val="002060"/>
                </a:solidFill>
                <a:prstDash val="solid"/>
                <a:miter lim="800000"/>
              </a:ln>
              <a:solidFill>
                <a:srgbClr val="FF0000"/>
              </a:solidFill>
              <a:effectLst>
                <a:outerShdw blurRad="25500" dist="23000" dir="7020000" algn="tl">
                  <a:srgbClr val="000000">
                    <a:alpha val="50000"/>
                  </a:srgbClr>
                </a:outerShdw>
                <a:reflection blurRad="6350" stA="55000" endA="300" endPos="45500" dir="5400000" sy="-100000" algn="bl" rotWithShape="0"/>
              </a:effectLst>
              <a:latin typeface="Tw Cen MT"/>
            </a:endParaRPr>
          </a:p>
        </p:txBody>
      </p:sp>
    </p:spTree>
    <p:extLst>
      <p:ext uri="{BB962C8B-B14F-4D97-AF65-F5344CB8AC3E}">
        <p14:creationId xmlns:p14="http://schemas.microsoft.com/office/powerpoint/2010/main" val="14035367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445041156"/>
              </p:ext>
            </p:extLst>
          </p:nvPr>
        </p:nvGraphicFramePr>
        <p:xfrm>
          <a:off x="611560" y="740701"/>
          <a:ext cx="7920880" cy="59526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1"/>
          <p:cNvSpPr txBox="1">
            <a:spLocks/>
          </p:cNvSpPr>
          <p:nvPr/>
        </p:nvSpPr>
        <p:spPr>
          <a:xfrm>
            <a:off x="0" y="0"/>
            <a:ext cx="9144000" cy="1179288"/>
          </a:xfrm>
          <a:prstGeom prst="rect">
            <a:avLst/>
          </a:prstGeom>
        </p:spPr>
        <p:txBody>
          <a:bodyPr/>
          <a:lstStyle>
            <a:lvl1pPr algn="ctr" defTabSz="914400" rtl="0" eaLnBrk="1" latinLnBrk="1" hangingPunct="1">
              <a:spcBef>
                <a:spcPct val="0"/>
              </a:spcBef>
              <a:buNone/>
              <a:defRPr sz="4400" kern="1200">
                <a:solidFill>
                  <a:schemeClr val="tx1"/>
                </a:solidFill>
                <a:latin typeface="+mj-lt"/>
                <a:ea typeface="+mj-ea"/>
                <a:cs typeface="+mj-cs"/>
              </a:defRPr>
            </a:lvl1pPr>
          </a:lstStyle>
          <a:p>
            <a:endParaRPr lang="ko-KR" altLang="en-US" sz="3600" dirty="0"/>
          </a:p>
        </p:txBody>
      </p:sp>
    </p:spTree>
    <p:extLst>
      <p:ext uri="{BB962C8B-B14F-4D97-AF65-F5344CB8AC3E}">
        <p14:creationId xmlns:p14="http://schemas.microsoft.com/office/powerpoint/2010/main" val="18826719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endParaRPr lang="id-ID"/>
          </a:p>
        </p:txBody>
      </p:sp>
      <p:sp>
        <p:nvSpPr>
          <p:cNvPr id="4" name="Title 1"/>
          <p:cNvSpPr>
            <a:spLocks noGrp="1"/>
          </p:cNvSpPr>
          <p:nvPr>
            <p:ph type="body" sz="quarter" idx="10"/>
          </p:nvPr>
        </p:nvSpPr>
        <p:spPr/>
        <p:style>
          <a:lnRef idx="1">
            <a:schemeClr val="accent6"/>
          </a:lnRef>
          <a:fillRef idx="2">
            <a:schemeClr val="accent6"/>
          </a:fillRef>
          <a:effectRef idx="1">
            <a:schemeClr val="accent6"/>
          </a:effectRef>
          <a:fontRef idx="minor">
            <a:schemeClr val="dk1"/>
          </a:fontRef>
        </p:style>
        <p:txBody>
          <a:bodyPr anchor="t">
            <a:normAutofit fontScale="97500"/>
          </a:bodyPr>
          <a:lstStyle/>
          <a:p>
            <a:pPr algn="ctr"/>
            <a:r>
              <a:rPr lang="en-US" sz="1200" b="1" dirty="0" err="1"/>
              <a:t>Tujuan</a:t>
            </a:r>
            <a:r>
              <a:rPr lang="en-US" sz="1200" b="1" dirty="0"/>
              <a:t>, </a:t>
            </a:r>
            <a:r>
              <a:rPr lang="en-US" sz="1200" b="1" dirty="0" err="1"/>
              <a:t>Sasaran</a:t>
            </a:r>
            <a:r>
              <a:rPr lang="en-US" sz="1200" b="1" dirty="0"/>
              <a:t>, </a:t>
            </a:r>
            <a:r>
              <a:rPr lang="en-US" sz="1200" b="1" dirty="0" err="1"/>
              <a:t>Strategi</a:t>
            </a:r>
            <a:r>
              <a:rPr lang="en-US" sz="1200" b="1" dirty="0"/>
              <a:t>, </a:t>
            </a:r>
            <a:r>
              <a:rPr lang="en-US" sz="1200" b="1" dirty="0" err="1"/>
              <a:t>dan</a:t>
            </a:r>
            <a:r>
              <a:rPr lang="en-US" sz="1200" b="1" dirty="0"/>
              <a:t> </a:t>
            </a:r>
            <a:r>
              <a:rPr lang="en-US" sz="1200" b="1" dirty="0" err="1"/>
              <a:t>Arah</a:t>
            </a:r>
            <a:r>
              <a:rPr lang="en-US" sz="1200" b="1" dirty="0"/>
              <a:t> </a:t>
            </a:r>
            <a:r>
              <a:rPr lang="en-US" sz="1200" b="1" dirty="0" err="1"/>
              <a:t>Kebijakan</a:t>
            </a:r>
            <a:r>
              <a:rPr lang="en-US" sz="1200" b="1" dirty="0"/>
              <a:t> </a:t>
            </a:r>
            <a:r>
              <a:rPr lang="en-US" sz="1200" b="1" dirty="0" err="1"/>
              <a:t>pada</a:t>
            </a:r>
            <a:r>
              <a:rPr lang="en-US" sz="1200" b="1" dirty="0"/>
              <a:t> </a:t>
            </a:r>
            <a:r>
              <a:rPr lang="en-US" sz="1200" b="1" dirty="0" err="1"/>
              <a:t>Renstra</a:t>
            </a:r>
            <a:r>
              <a:rPr lang="en-US" sz="1200" b="1" dirty="0"/>
              <a:t> </a:t>
            </a:r>
            <a:r>
              <a:rPr lang="en-US" sz="1200" b="1" dirty="0" err="1"/>
              <a:t>Dinas</a:t>
            </a:r>
            <a:r>
              <a:rPr lang="en-US" sz="1200" b="1" dirty="0"/>
              <a:t> </a:t>
            </a:r>
            <a:r>
              <a:rPr lang="en-US" sz="1200" b="1" dirty="0" err="1"/>
              <a:t>Kelautan</a:t>
            </a:r>
            <a:r>
              <a:rPr lang="en-US" sz="1200" b="1" dirty="0"/>
              <a:t> </a:t>
            </a:r>
            <a:r>
              <a:rPr lang="en-US" sz="1200" b="1" dirty="0" err="1"/>
              <a:t>dan</a:t>
            </a:r>
            <a:r>
              <a:rPr lang="en-US" sz="1200" b="1" dirty="0"/>
              <a:t> </a:t>
            </a:r>
            <a:r>
              <a:rPr lang="en-US" sz="1200" b="1" dirty="0" err="1"/>
              <a:t>Perikanan</a:t>
            </a:r>
            <a:r>
              <a:rPr lang="en-US" sz="1200" b="1" dirty="0"/>
              <a:t> </a:t>
            </a:r>
            <a:r>
              <a:rPr lang="en-US" sz="1200" b="1" dirty="0" smtClean="0"/>
              <a:t/>
            </a:r>
            <a:br>
              <a:rPr lang="en-US" sz="1200" b="1" dirty="0" smtClean="0"/>
            </a:br>
            <a:r>
              <a:rPr lang="en-US" sz="1200" b="1" dirty="0" err="1" smtClean="0"/>
              <a:t>Provinsi</a:t>
            </a:r>
            <a:r>
              <a:rPr lang="en-US" sz="1200" b="1" dirty="0" smtClean="0"/>
              <a:t> </a:t>
            </a:r>
            <a:r>
              <a:rPr lang="en-US" sz="1200" b="1" dirty="0"/>
              <a:t>Kalimantan Tengah </a:t>
            </a:r>
            <a:r>
              <a:rPr lang="id-ID" sz="1200" b="1" dirty="0" smtClean="0"/>
              <a:t>Tahun </a:t>
            </a:r>
            <a:r>
              <a:rPr lang="id-ID" sz="1200" b="1" dirty="0"/>
              <a:t>2016 - 2021</a:t>
            </a:r>
            <a:endParaRPr lang="id-ID" sz="1200" dirty="0"/>
          </a:p>
        </p:txBody>
      </p:sp>
      <p:graphicFrame>
        <p:nvGraphicFramePr>
          <p:cNvPr id="5" name="Table 4"/>
          <p:cNvGraphicFramePr>
            <a:graphicFrameLocks noGrp="1"/>
          </p:cNvGraphicFramePr>
          <p:nvPr>
            <p:extLst>
              <p:ext uri="{D42A27DB-BD31-4B8C-83A1-F6EECF244321}">
                <p14:modId xmlns:p14="http://schemas.microsoft.com/office/powerpoint/2010/main" val="177887097"/>
              </p:ext>
            </p:extLst>
          </p:nvPr>
        </p:nvGraphicFramePr>
        <p:xfrm>
          <a:off x="0" y="1357298"/>
          <a:ext cx="9144000" cy="4462105"/>
        </p:xfrm>
        <a:graphic>
          <a:graphicData uri="http://schemas.openxmlformats.org/drawingml/2006/table">
            <a:tbl>
              <a:tblPr firstRow="1" bandRow="1">
                <a:tableStyleId>{93296810-A885-4BE3-A3E7-6D5BEEA58F35}</a:tableStyleId>
              </a:tblPr>
              <a:tblGrid>
                <a:gridCol w="384872"/>
                <a:gridCol w="1539486"/>
                <a:gridCol w="1809442"/>
                <a:gridCol w="2424146"/>
                <a:gridCol w="2986054"/>
              </a:tblGrid>
              <a:tr h="288032">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900" b="1" dirty="0" smtClean="0">
                          <a:latin typeface="+mj-lt"/>
                        </a:rPr>
                        <a:t>No.</a:t>
                      </a:r>
                      <a:endParaRPr lang="ko-KR" altLang="en-US" sz="900" b="1" dirty="0">
                        <a:solidFill>
                          <a:schemeClr val="tx1">
                            <a:lumMod val="65000"/>
                            <a:lumOff val="35000"/>
                          </a:schemeClr>
                        </a:solidFill>
                        <a:latin typeface="+mj-lt"/>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900" b="1" dirty="0" err="1" smtClean="0">
                          <a:latin typeface="+mj-lt"/>
                        </a:rPr>
                        <a:t>Tujuan</a:t>
                      </a:r>
                      <a:endParaRPr lang="ko-KR" altLang="en-US" sz="900" b="1" dirty="0">
                        <a:solidFill>
                          <a:schemeClr val="tx1">
                            <a:lumMod val="65000"/>
                            <a:lumOff val="35000"/>
                          </a:schemeClr>
                        </a:solidFill>
                        <a:latin typeface="+mj-lt"/>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900" b="1" dirty="0" err="1" smtClean="0">
                          <a:latin typeface="+mj-lt"/>
                        </a:rPr>
                        <a:t>Sasaran</a:t>
                      </a:r>
                      <a:endParaRPr lang="ko-KR" altLang="en-US" sz="900" b="1" dirty="0">
                        <a:solidFill>
                          <a:schemeClr val="tx1">
                            <a:lumMod val="65000"/>
                            <a:lumOff val="35000"/>
                          </a:schemeClr>
                        </a:solidFill>
                        <a:latin typeface="+mj-lt"/>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900" b="1" dirty="0" err="1" smtClean="0">
                          <a:latin typeface="+mj-lt"/>
                        </a:rPr>
                        <a:t>Strategi</a:t>
                      </a:r>
                      <a:endParaRPr lang="ko-KR" altLang="en-US" sz="900" b="1" kern="1200" dirty="0">
                        <a:solidFill>
                          <a:schemeClr val="lt1"/>
                        </a:solidFill>
                        <a:latin typeface="+mj-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900" b="1" kern="1200" dirty="0" err="1" smtClean="0">
                          <a:solidFill>
                            <a:schemeClr val="lt1"/>
                          </a:solidFill>
                          <a:latin typeface="+mj-lt"/>
                          <a:ea typeface="+mn-ea"/>
                          <a:cs typeface="+mn-cs"/>
                        </a:rPr>
                        <a:t>Arah</a:t>
                      </a:r>
                      <a:r>
                        <a:rPr lang="en-US" altLang="ko-KR" sz="900" b="1" kern="1200" dirty="0" smtClean="0">
                          <a:solidFill>
                            <a:schemeClr val="lt1"/>
                          </a:solidFill>
                          <a:latin typeface="+mj-lt"/>
                          <a:ea typeface="+mn-ea"/>
                          <a:cs typeface="+mn-cs"/>
                        </a:rPr>
                        <a:t> </a:t>
                      </a:r>
                      <a:r>
                        <a:rPr lang="en-US" altLang="ko-KR" sz="900" b="1" kern="1200" dirty="0" err="1" smtClean="0">
                          <a:solidFill>
                            <a:schemeClr val="lt1"/>
                          </a:solidFill>
                          <a:latin typeface="+mj-lt"/>
                          <a:ea typeface="+mn-ea"/>
                          <a:cs typeface="+mn-cs"/>
                        </a:rPr>
                        <a:t>kebijakan</a:t>
                      </a:r>
                      <a:endParaRPr lang="ko-KR" altLang="en-US" sz="900" b="1" kern="1200" dirty="0">
                        <a:solidFill>
                          <a:schemeClr val="lt1"/>
                        </a:solidFill>
                        <a:latin typeface="+mj-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988913">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900" dirty="0" smtClean="0">
                          <a:solidFill>
                            <a:schemeClr val="tx1">
                              <a:lumMod val="75000"/>
                              <a:lumOff val="25000"/>
                            </a:schemeClr>
                          </a:solidFill>
                          <a:latin typeface="+mj-lt"/>
                        </a:rPr>
                        <a:t>1.</a:t>
                      </a:r>
                      <a:endParaRPr lang="ko-KR" altLang="en-US" sz="900" dirty="0">
                        <a:solidFill>
                          <a:schemeClr val="tx1">
                            <a:lumMod val="75000"/>
                            <a:lumOff val="25000"/>
                          </a:schemeClr>
                        </a:solidFill>
                        <a:latin typeface="+mj-lt"/>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kumimoji="0" lang="en-US" sz="900" kern="1200" dirty="0" err="1" smtClean="0">
                          <a:solidFill>
                            <a:schemeClr val="dk1"/>
                          </a:solidFill>
                          <a:effectLst/>
                          <a:latin typeface="+mj-lt"/>
                          <a:ea typeface="+mn-ea"/>
                          <a:cs typeface="Arial" pitchFamily="34" charset="0"/>
                        </a:rPr>
                        <a:t>Meningkatkan</a:t>
                      </a:r>
                      <a:r>
                        <a:rPr kumimoji="0" lang="en-US" sz="900" kern="1200" dirty="0" smtClean="0">
                          <a:solidFill>
                            <a:schemeClr val="dk1"/>
                          </a:solidFill>
                          <a:effectLst/>
                          <a:latin typeface="+mj-lt"/>
                          <a:ea typeface="+mn-ea"/>
                          <a:cs typeface="Arial" pitchFamily="34" charset="0"/>
                        </a:rPr>
                        <a:t> </a:t>
                      </a:r>
                      <a:r>
                        <a:rPr kumimoji="0" lang="en-US" sz="900" kern="1200" dirty="0" err="1" smtClean="0">
                          <a:solidFill>
                            <a:schemeClr val="dk1"/>
                          </a:solidFill>
                          <a:effectLst/>
                          <a:latin typeface="+mj-lt"/>
                          <a:ea typeface="+mn-ea"/>
                          <a:cs typeface="Arial" pitchFamily="34" charset="0"/>
                        </a:rPr>
                        <a:t>Produksi</a:t>
                      </a:r>
                      <a:r>
                        <a:rPr kumimoji="0" lang="en-US" sz="900" kern="1200" dirty="0" smtClean="0">
                          <a:solidFill>
                            <a:schemeClr val="dk1"/>
                          </a:solidFill>
                          <a:effectLst/>
                          <a:latin typeface="+mj-lt"/>
                          <a:ea typeface="+mn-ea"/>
                          <a:cs typeface="Arial" pitchFamily="34" charset="0"/>
                        </a:rPr>
                        <a:t>   </a:t>
                      </a:r>
                      <a:r>
                        <a:rPr kumimoji="0" lang="en-US" sz="900" kern="1200" dirty="0" err="1" smtClean="0">
                          <a:solidFill>
                            <a:schemeClr val="dk1"/>
                          </a:solidFill>
                          <a:effectLst/>
                          <a:latin typeface="+mj-lt"/>
                          <a:ea typeface="+mn-ea"/>
                          <a:cs typeface="Arial" pitchFamily="34" charset="0"/>
                        </a:rPr>
                        <a:t>Perikanan</a:t>
                      </a:r>
                      <a:r>
                        <a:rPr kumimoji="0" lang="en-US" sz="900" kern="1200" dirty="0" smtClean="0">
                          <a:solidFill>
                            <a:schemeClr val="dk1"/>
                          </a:solidFill>
                          <a:effectLst/>
                          <a:latin typeface="+mj-lt"/>
                          <a:ea typeface="+mn-ea"/>
                          <a:cs typeface="Arial" pitchFamily="34" charset="0"/>
                        </a:rPr>
                        <a:t> </a:t>
                      </a:r>
                      <a:r>
                        <a:rPr kumimoji="0" lang="en-US" sz="900" kern="1200" dirty="0" err="1" smtClean="0">
                          <a:solidFill>
                            <a:schemeClr val="dk1"/>
                          </a:solidFill>
                          <a:effectLst/>
                          <a:latin typeface="+mj-lt"/>
                          <a:ea typeface="+mn-ea"/>
                          <a:cs typeface="Arial" pitchFamily="34" charset="0"/>
                        </a:rPr>
                        <a:t>Tangkap</a:t>
                      </a:r>
                      <a:endParaRPr lang="ko-KR" altLang="en-US" sz="900" dirty="0">
                        <a:solidFill>
                          <a:schemeClr val="tx1">
                            <a:lumMod val="75000"/>
                            <a:lumOff val="25000"/>
                          </a:schemeClr>
                        </a:solidFill>
                        <a:latin typeface="+mj-lt"/>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kumimoji="0" lang="en-US" sz="900" kern="1200" dirty="0" err="1" smtClean="0">
                          <a:solidFill>
                            <a:schemeClr val="dk1"/>
                          </a:solidFill>
                          <a:effectLst/>
                          <a:latin typeface="+mj-lt"/>
                          <a:ea typeface="+mn-ea"/>
                          <a:cs typeface="Arial" pitchFamily="34" charset="0"/>
                        </a:rPr>
                        <a:t>Jumlah</a:t>
                      </a:r>
                      <a:r>
                        <a:rPr kumimoji="0" lang="en-US" sz="900" kern="1200" dirty="0" smtClean="0">
                          <a:solidFill>
                            <a:schemeClr val="dk1"/>
                          </a:solidFill>
                          <a:effectLst/>
                          <a:latin typeface="+mj-lt"/>
                          <a:ea typeface="+mn-ea"/>
                          <a:cs typeface="Arial" pitchFamily="34" charset="0"/>
                        </a:rPr>
                        <a:t> </a:t>
                      </a:r>
                      <a:r>
                        <a:rPr kumimoji="0" lang="en-US" sz="900" kern="1200" dirty="0" err="1" smtClean="0">
                          <a:solidFill>
                            <a:schemeClr val="dk1"/>
                          </a:solidFill>
                          <a:effectLst/>
                          <a:latin typeface="+mj-lt"/>
                          <a:ea typeface="+mn-ea"/>
                          <a:cs typeface="Arial" pitchFamily="34" charset="0"/>
                        </a:rPr>
                        <a:t>produksi</a:t>
                      </a:r>
                      <a:r>
                        <a:rPr kumimoji="0" lang="en-US" sz="900" kern="1200" dirty="0" smtClean="0">
                          <a:solidFill>
                            <a:schemeClr val="dk1"/>
                          </a:solidFill>
                          <a:effectLst/>
                          <a:latin typeface="+mj-lt"/>
                          <a:ea typeface="+mn-ea"/>
                          <a:cs typeface="Arial" pitchFamily="34" charset="0"/>
                        </a:rPr>
                        <a:t> </a:t>
                      </a:r>
                      <a:r>
                        <a:rPr kumimoji="0" lang="en-US" sz="900" kern="1200" dirty="0" err="1" smtClean="0">
                          <a:solidFill>
                            <a:schemeClr val="dk1"/>
                          </a:solidFill>
                          <a:effectLst/>
                          <a:latin typeface="+mj-lt"/>
                          <a:ea typeface="+mn-ea"/>
                          <a:cs typeface="Arial" pitchFamily="34" charset="0"/>
                        </a:rPr>
                        <a:t>perikanan</a:t>
                      </a:r>
                      <a:r>
                        <a:rPr kumimoji="0" lang="en-US" sz="900" kern="1200" dirty="0" smtClean="0">
                          <a:solidFill>
                            <a:schemeClr val="dk1"/>
                          </a:solidFill>
                          <a:effectLst/>
                          <a:latin typeface="+mj-lt"/>
                          <a:ea typeface="+mn-ea"/>
                          <a:cs typeface="Arial" pitchFamily="34" charset="0"/>
                        </a:rPr>
                        <a:t>   </a:t>
                      </a:r>
                      <a:r>
                        <a:rPr kumimoji="0" lang="en-US" sz="900" kern="1200" dirty="0" err="1" smtClean="0">
                          <a:solidFill>
                            <a:schemeClr val="dk1"/>
                          </a:solidFill>
                          <a:effectLst/>
                          <a:latin typeface="+mj-lt"/>
                          <a:ea typeface="+mn-ea"/>
                          <a:cs typeface="Arial" pitchFamily="34" charset="0"/>
                        </a:rPr>
                        <a:t>Tangkap</a:t>
                      </a:r>
                      <a:endParaRPr lang="id-ID" sz="900" dirty="0" smtClean="0">
                        <a:latin typeface="+mj-lt"/>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kumimoji="0" lang="en-US" sz="900" kern="1200" dirty="0" err="1" smtClean="0">
                          <a:solidFill>
                            <a:schemeClr val="dk1"/>
                          </a:solidFill>
                          <a:effectLst/>
                          <a:latin typeface="+mj-lt"/>
                          <a:ea typeface="+mn-ea"/>
                          <a:cs typeface="Arial" pitchFamily="34" charset="0"/>
                        </a:rPr>
                        <a:t>Meningkatkan</a:t>
                      </a:r>
                      <a:r>
                        <a:rPr kumimoji="0" lang="en-US" sz="900" kern="1200" dirty="0" smtClean="0">
                          <a:solidFill>
                            <a:schemeClr val="dk1"/>
                          </a:solidFill>
                          <a:effectLst/>
                          <a:latin typeface="+mj-lt"/>
                          <a:ea typeface="+mn-ea"/>
                          <a:cs typeface="Arial" pitchFamily="34" charset="0"/>
                        </a:rPr>
                        <a:t> </a:t>
                      </a:r>
                      <a:r>
                        <a:rPr kumimoji="0" lang="en-US" sz="900" kern="1200" dirty="0" err="1" smtClean="0">
                          <a:solidFill>
                            <a:schemeClr val="dk1"/>
                          </a:solidFill>
                          <a:effectLst/>
                          <a:latin typeface="+mj-lt"/>
                          <a:ea typeface="+mn-ea"/>
                          <a:cs typeface="Arial" pitchFamily="34" charset="0"/>
                        </a:rPr>
                        <a:t>produktivitas</a:t>
                      </a:r>
                      <a:r>
                        <a:rPr kumimoji="0" lang="en-US" sz="900" kern="1200" dirty="0" smtClean="0">
                          <a:solidFill>
                            <a:schemeClr val="dk1"/>
                          </a:solidFill>
                          <a:effectLst/>
                          <a:latin typeface="+mj-lt"/>
                          <a:ea typeface="+mn-ea"/>
                          <a:cs typeface="Arial" pitchFamily="34" charset="0"/>
                        </a:rPr>
                        <a:t> </a:t>
                      </a:r>
                      <a:r>
                        <a:rPr kumimoji="0" lang="en-US" sz="900" kern="1200" dirty="0" err="1" smtClean="0">
                          <a:solidFill>
                            <a:schemeClr val="dk1"/>
                          </a:solidFill>
                          <a:effectLst/>
                          <a:latin typeface="+mj-lt"/>
                          <a:ea typeface="+mn-ea"/>
                          <a:cs typeface="Arial" pitchFamily="34" charset="0"/>
                        </a:rPr>
                        <a:t>perikanan</a:t>
                      </a:r>
                      <a:r>
                        <a:rPr kumimoji="0" lang="en-US" sz="900" kern="1200" dirty="0" smtClean="0">
                          <a:solidFill>
                            <a:schemeClr val="dk1"/>
                          </a:solidFill>
                          <a:effectLst/>
                          <a:latin typeface="+mj-lt"/>
                          <a:ea typeface="+mn-ea"/>
                          <a:cs typeface="Arial" pitchFamily="34" charset="0"/>
                        </a:rPr>
                        <a:t>     </a:t>
                      </a:r>
                      <a:r>
                        <a:rPr kumimoji="0" lang="en-US" sz="900" kern="1200" dirty="0" err="1" smtClean="0">
                          <a:solidFill>
                            <a:schemeClr val="dk1"/>
                          </a:solidFill>
                          <a:effectLst/>
                          <a:latin typeface="+mj-lt"/>
                          <a:ea typeface="+mn-ea"/>
                          <a:cs typeface="Arial" pitchFamily="34" charset="0"/>
                        </a:rPr>
                        <a:t>tangkap</a:t>
                      </a:r>
                      <a:r>
                        <a:rPr kumimoji="0" lang="en-US" sz="900" kern="1200" dirty="0" smtClean="0">
                          <a:solidFill>
                            <a:schemeClr val="dk1"/>
                          </a:solidFill>
                          <a:effectLst/>
                          <a:latin typeface="+mj-lt"/>
                          <a:ea typeface="+mn-ea"/>
                          <a:cs typeface="Arial" pitchFamily="34" charset="0"/>
                        </a:rPr>
                        <a:t> </a:t>
                      </a:r>
                      <a:r>
                        <a:rPr kumimoji="0" lang="en-US" sz="900" kern="1200" dirty="0" err="1" smtClean="0">
                          <a:solidFill>
                            <a:schemeClr val="dk1"/>
                          </a:solidFill>
                          <a:effectLst/>
                          <a:latin typeface="+mj-lt"/>
                          <a:ea typeface="+mn-ea"/>
                          <a:cs typeface="Arial" pitchFamily="34" charset="0"/>
                        </a:rPr>
                        <a:t>berbasis</a:t>
                      </a:r>
                      <a:r>
                        <a:rPr kumimoji="0" lang="en-US" sz="900" kern="1200" dirty="0" smtClean="0">
                          <a:solidFill>
                            <a:schemeClr val="dk1"/>
                          </a:solidFill>
                          <a:effectLst/>
                          <a:latin typeface="+mj-lt"/>
                          <a:ea typeface="+mn-ea"/>
                          <a:cs typeface="Arial" pitchFamily="34" charset="0"/>
                        </a:rPr>
                        <a:t> </a:t>
                      </a:r>
                      <a:r>
                        <a:rPr kumimoji="0" lang="en-US" sz="900" kern="1200" dirty="0" err="1" smtClean="0">
                          <a:solidFill>
                            <a:schemeClr val="dk1"/>
                          </a:solidFill>
                          <a:effectLst/>
                          <a:latin typeface="+mj-lt"/>
                          <a:ea typeface="+mn-ea"/>
                          <a:cs typeface="Arial" pitchFamily="34" charset="0"/>
                        </a:rPr>
                        <a:t>pengelolaan</a:t>
                      </a:r>
                      <a:r>
                        <a:rPr kumimoji="0" lang="en-US" sz="900" kern="1200" dirty="0" smtClean="0">
                          <a:solidFill>
                            <a:schemeClr val="dk1"/>
                          </a:solidFill>
                          <a:effectLst/>
                          <a:latin typeface="+mj-lt"/>
                          <a:ea typeface="+mn-ea"/>
                          <a:cs typeface="Arial" pitchFamily="34" charset="0"/>
                        </a:rPr>
                        <a:t> </a:t>
                      </a:r>
                      <a:r>
                        <a:rPr kumimoji="0" lang="en-US" sz="900" kern="1200" dirty="0" err="1" smtClean="0">
                          <a:solidFill>
                            <a:schemeClr val="dk1"/>
                          </a:solidFill>
                          <a:effectLst/>
                          <a:latin typeface="+mj-lt"/>
                          <a:ea typeface="+mn-ea"/>
                          <a:cs typeface="Arial" pitchFamily="34" charset="0"/>
                        </a:rPr>
                        <a:t>sumber</a:t>
                      </a:r>
                      <a:r>
                        <a:rPr kumimoji="0" lang="en-US" sz="900" kern="1200" dirty="0" smtClean="0">
                          <a:solidFill>
                            <a:schemeClr val="dk1"/>
                          </a:solidFill>
                          <a:effectLst/>
                          <a:latin typeface="+mj-lt"/>
                          <a:ea typeface="+mn-ea"/>
                          <a:cs typeface="Arial" pitchFamily="34" charset="0"/>
                        </a:rPr>
                        <a:t>    </a:t>
                      </a:r>
                      <a:r>
                        <a:rPr kumimoji="0" lang="en-US" sz="900" kern="1200" dirty="0" err="1" smtClean="0">
                          <a:solidFill>
                            <a:schemeClr val="dk1"/>
                          </a:solidFill>
                          <a:effectLst/>
                          <a:latin typeface="+mj-lt"/>
                          <a:ea typeface="+mn-ea"/>
                          <a:cs typeface="Arial" pitchFamily="34" charset="0"/>
                        </a:rPr>
                        <a:t>daya</a:t>
                      </a:r>
                      <a:r>
                        <a:rPr kumimoji="0" lang="en-US" sz="900" kern="1200" dirty="0" smtClean="0">
                          <a:solidFill>
                            <a:schemeClr val="dk1"/>
                          </a:solidFill>
                          <a:effectLst/>
                          <a:latin typeface="+mj-lt"/>
                          <a:ea typeface="+mn-ea"/>
                          <a:cs typeface="Arial" pitchFamily="34" charset="0"/>
                        </a:rPr>
                        <a:t> </a:t>
                      </a:r>
                      <a:r>
                        <a:rPr kumimoji="0" lang="en-US" sz="900" kern="1200" dirty="0" err="1" smtClean="0">
                          <a:solidFill>
                            <a:schemeClr val="dk1"/>
                          </a:solidFill>
                          <a:effectLst/>
                          <a:latin typeface="+mj-lt"/>
                          <a:ea typeface="+mn-ea"/>
                          <a:cs typeface="Arial" pitchFamily="34" charset="0"/>
                        </a:rPr>
                        <a:t>ikan</a:t>
                      </a:r>
                      <a:r>
                        <a:rPr kumimoji="0" lang="en-US" sz="900" kern="1200" dirty="0" smtClean="0">
                          <a:solidFill>
                            <a:schemeClr val="dk1"/>
                          </a:solidFill>
                          <a:effectLst/>
                          <a:latin typeface="+mj-lt"/>
                          <a:ea typeface="+mn-ea"/>
                          <a:cs typeface="Arial" pitchFamily="34" charset="0"/>
                        </a:rPr>
                        <a:t> yang </a:t>
                      </a:r>
                      <a:r>
                        <a:rPr kumimoji="0" lang="en-US" sz="900" kern="1200" dirty="0" err="1" smtClean="0">
                          <a:solidFill>
                            <a:schemeClr val="dk1"/>
                          </a:solidFill>
                          <a:effectLst/>
                          <a:latin typeface="+mj-lt"/>
                          <a:ea typeface="+mn-ea"/>
                          <a:cs typeface="Arial" pitchFamily="34" charset="0"/>
                        </a:rPr>
                        <a:t>berkelanjutan</a:t>
                      </a:r>
                      <a:r>
                        <a:rPr kumimoji="0" lang="en-US" sz="900" kern="1200" dirty="0" smtClean="0">
                          <a:solidFill>
                            <a:schemeClr val="dk1"/>
                          </a:solidFill>
                          <a:effectLst/>
                          <a:latin typeface="+mj-lt"/>
                          <a:ea typeface="+mn-ea"/>
                          <a:cs typeface="Arial" pitchFamily="34" charset="0"/>
                        </a:rPr>
                        <a:t> </a:t>
                      </a:r>
                      <a:r>
                        <a:rPr kumimoji="0" lang="en-US" sz="900" kern="1200" dirty="0" err="1" smtClean="0">
                          <a:solidFill>
                            <a:schemeClr val="dk1"/>
                          </a:solidFill>
                          <a:effectLst/>
                          <a:latin typeface="+mj-lt"/>
                          <a:ea typeface="+mn-ea"/>
                          <a:cs typeface="Arial" pitchFamily="34" charset="0"/>
                        </a:rPr>
                        <a:t>dengan</a:t>
                      </a:r>
                      <a:r>
                        <a:rPr kumimoji="0" lang="en-US" sz="900" kern="1200" dirty="0" smtClean="0">
                          <a:solidFill>
                            <a:schemeClr val="dk1"/>
                          </a:solidFill>
                          <a:effectLst/>
                          <a:latin typeface="+mj-lt"/>
                          <a:ea typeface="+mn-ea"/>
                          <a:cs typeface="Arial" pitchFamily="34" charset="0"/>
                        </a:rPr>
                        <a:t>     </a:t>
                      </a:r>
                      <a:r>
                        <a:rPr kumimoji="0" lang="en-US" sz="900" kern="1200" dirty="0" err="1" smtClean="0">
                          <a:solidFill>
                            <a:schemeClr val="dk1"/>
                          </a:solidFill>
                          <a:effectLst/>
                          <a:latin typeface="+mj-lt"/>
                          <a:ea typeface="+mn-ea"/>
                          <a:cs typeface="Arial" pitchFamily="34" charset="0"/>
                        </a:rPr>
                        <a:t>sasaran</a:t>
                      </a:r>
                      <a:r>
                        <a:rPr kumimoji="0" lang="en-US" sz="900" kern="1200" dirty="0" smtClean="0">
                          <a:solidFill>
                            <a:schemeClr val="dk1"/>
                          </a:solidFill>
                          <a:effectLst/>
                          <a:latin typeface="+mj-lt"/>
                          <a:ea typeface="+mn-ea"/>
                          <a:cs typeface="Arial" pitchFamily="34" charset="0"/>
                        </a:rPr>
                        <a:t> </a:t>
                      </a:r>
                      <a:r>
                        <a:rPr kumimoji="0" lang="en-US" sz="900" kern="1200" dirty="0" err="1" smtClean="0">
                          <a:solidFill>
                            <a:schemeClr val="dk1"/>
                          </a:solidFill>
                          <a:effectLst/>
                          <a:latin typeface="+mj-lt"/>
                          <a:ea typeface="+mn-ea"/>
                          <a:cs typeface="Arial" pitchFamily="34" charset="0"/>
                        </a:rPr>
                        <a:t>peningkatan</a:t>
                      </a:r>
                      <a:r>
                        <a:rPr kumimoji="0" lang="en-US" sz="900" kern="1200" dirty="0" smtClean="0">
                          <a:solidFill>
                            <a:schemeClr val="dk1"/>
                          </a:solidFill>
                          <a:effectLst/>
                          <a:latin typeface="+mj-lt"/>
                          <a:ea typeface="+mn-ea"/>
                          <a:cs typeface="Arial" pitchFamily="34" charset="0"/>
                        </a:rPr>
                        <a:t> </a:t>
                      </a:r>
                      <a:r>
                        <a:rPr kumimoji="0" lang="en-US" sz="900" kern="1200" dirty="0" err="1" smtClean="0">
                          <a:solidFill>
                            <a:schemeClr val="dk1"/>
                          </a:solidFill>
                          <a:effectLst/>
                          <a:latin typeface="+mj-lt"/>
                          <a:ea typeface="+mn-ea"/>
                          <a:cs typeface="Arial" pitchFamily="34" charset="0"/>
                        </a:rPr>
                        <a:t>produksin</a:t>
                      </a:r>
                      <a:r>
                        <a:rPr kumimoji="0" lang="en-US" sz="900" kern="1200" baseline="0" dirty="0" smtClean="0">
                          <a:solidFill>
                            <a:schemeClr val="dk1"/>
                          </a:solidFill>
                          <a:effectLst/>
                          <a:latin typeface="+mj-lt"/>
                          <a:ea typeface="+mn-ea"/>
                          <a:cs typeface="Arial" pitchFamily="34" charset="0"/>
                        </a:rPr>
                        <a:t>               </a:t>
                      </a:r>
                      <a:r>
                        <a:rPr kumimoji="0" lang="en-US" sz="900" kern="1200" dirty="0" err="1" smtClean="0">
                          <a:solidFill>
                            <a:schemeClr val="dk1"/>
                          </a:solidFill>
                          <a:effectLst/>
                          <a:latin typeface="+mj-lt"/>
                          <a:ea typeface="+mn-ea"/>
                          <a:cs typeface="Arial" pitchFamily="34" charset="0"/>
                        </a:rPr>
                        <a:t>perikanan</a:t>
                      </a:r>
                      <a:r>
                        <a:rPr kumimoji="0" lang="en-US" sz="900" kern="1200" dirty="0" smtClean="0">
                          <a:solidFill>
                            <a:schemeClr val="dk1"/>
                          </a:solidFill>
                          <a:effectLst/>
                          <a:latin typeface="+mj-lt"/>
                          <a:ea typeface="+mn-ea"/>
                          <a:cs typeface="Arial" pitchFamily="34" charset="0"/>
                        </a:rPr>
                        <a:t> </a:t>
                      </a:r>
                      <a:r>
                        <a:rPr kumimoji="0" lang="en-US" sz="900" kern="1200" dirty="0" err="1" smtClean="0">
                          <a:solidFill>
                            <a:schemeClr val="dk1"/>
                          </a:solidFill>
                          <a:effectLst/>
                          <a:latin typeface="+mj-lt"/>
                          <a:ea typeface="+mn-ea"/>
                          <a:cs typeface="Arial" pitchFamily="34" charset="0"/>
                        </a:rPr>
                        <a:t>tangkap</a:t>
                      </a:r>
                      <a:endParaRPr lang="id-ID" sz="900" dirty="0" smtClean="0">
                        <a:latin typeface="+mj-lt"/>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7800" lvl="1" indent="-177800" algn="l">
                        <a:spcBef>
                          <a:spcPts val="0"/>
                        </a:spcBef>
                        <a:spcAft>
                          <a:spcPts val="0"/>
                        </a:spcAft>
                        <a:buFont typeface="+mj-lt"/>
                        <a:buAutoNum type="arabicPeriod"/>
                      </a:pPr>
                      <a:r>
                        <a:rPr lang="en-US" sz="900" dirty="0" err="1" smtClean="0">
                          <a:effectLst/>
                          <a:latin typeface="+mj-lt"/>
                          <a:ea typeface="Times New Roman"/>
                          <a:cs typeface="Arial" pitchFamily="34" charset="0"/>
                        </a:rPr>
                        <a:t>Pemberian</a:t>
                      </a:r>
                      <a:r>
                        <a:rPr lang="en-US" sz="900" dirty="0" smtClean="0">
                          <a:effectLst/>
                          <a:latin typeface="+mj-lt"/>
                          <a:ea typeface="Times New Roman"/>
                          <a:cs typeface="Arial" pitchFamily="34" charset="0"/>
                        </a:rPr>
                        <a:t> </a:t>
                      </a:r>
                      <a:r>
                        <a:rPr lang="en-US" sz="900" dirty="0" err="1" smtClean="0">
                          <a:effectLst/>
                          <a:latin typeface="+mj-lt"/>
                          <a:ea typeface="Times New Roman"/>
                          <a:cs typeface="Arial" pitchFamily="34" charset="0"/>
                        </a:rPr>
                        <a:t>bantuan</a:t>
                      </a:r>
                      <a:r>
                        <a:rPr lang="en-US" sz="900" dirty="0" smtClean="0">
                          <a:effectLst/>
                          <a:latin typeface="+mj-lt"/>
                          <a:ea typeface="Times New Roman"/>
                          <a:cs typeface="Arial" pitchFamily="34" charset="0"/>
                        </a:rPr>
                        <a:t> </a:t>
                      </a:r>
                      <a:r>
                        <a:rPr lang="en-US" sz="900" dirty="0" err="1" smtClean="0">
                          <a:effectLst/>
                          <a:latin typeface="+mj-lt"/>
                          <a:ea typeface="Times New Roman"/>
                          <a:cs typeface="Arial" pitchFamily="34" charset="0"/>
                        </a:rPr>
                        <a:t>dan</a:t>
                      </a:r>
                      <a:r>
                        <a:rPr lang="en-US" sz="900" dirty="0" smtClean="0">
                          <a:effectLst/>
                          <a:latin typeface="+mj-lt"/>
                          <a:ea typeface="Times New Roman"/>
                          <a:cs typeface="Arial" pitchFamily="34" charset="0"/>
                        </a:rPr>
                        <a:t> </a:t>
                      </a:r>
                      <a:r>
                        <a:rPr lang="en-US" sz="900" dirty="0" err="1" smtClean="0">
                          <a:effectLst/>
                          <a:latin typeface="+mj-lt"/>
                          <a:ea typeface="Times New Roman"/>
                          <a:cs typeface="Arial" pitchFamily="34" charset="0"/>
                        </a:rPr>
                        <a:t>perbaikan</a:t>
                      </a:r>
                      <a:r>
                        <a:rPr lang="en-US" sz="900" dirty="0" smtClean="0">
                          <a:effectLst/>
                          <a:latin typeface="+mj-lt"/>
                          <a:ea typeface="Times New Roman"/>
                          <a:cs typeface="Arial" pitchFamily="34" charset="0"/>
                        </a:rPr>
                        <a:t> </a:t>
                      </a:r>
                      <a:r>
                        <a:rPr lang="en-US" sz="900" dirty="0" err="1" smtClean="0">
                          <a:effectLst/>
                          <a:latin typeface="+mj-lt"/>
                          <a:ea typeface="Times New Roman"/>
                          <a:cs typeface="Arial" pitchFamily="34" charset="0"/>
                        </a:rPr>
                        <a:t>sarana</a:t>
                      </a:r>
                      <a:r>
                        <a:rPr lang="en-US" sz="900" dirty="0" smtClean="0">
                          <a:effectLst/>
                          <a:latin typeface="+mj-lt"/>
                          <a:ea typeface="Times New Roman"/>
                          <a:cs typeface="Arial" pitchFamily="34" charset="0"/>
                        </a:rPr>
                        <a:t> </a:t>
                      </a:r>
                      <a:r>
                        <a:rPr lang="en-US" sz="900" dirty="0" err="1" smtClean="0">
                          <a:effectLst/>
                          <a:latin typeface="+mj-lt"/>
                          <a:ea typeface="Times New Roman"/>
                          <a:cs typeface="Arial" pitchFamily="34" charset="0"/>
                        </a:rPr>
                        <a:t>dan</a:t>
                      </a:r>
                      <a:r>
                        <a:rPr lang="en-US" sz="900" dirty="0" smtClean="0">
                          <a:effectLst/>
                          <a:latin typeface="+mj-lt"/>
                          <a:ea typeface="Times New Roman"/>
                          <a:cs typeface="Arial" pitchFamily="34" charset="0"/>
                        </a:rPr>
                        <a:t>           </a:t>
                      </a:r>
                      <a:r>
                        <a:rPr lang="en-US" sz="900" dirty="0" err="1" smtClean="0">
                          <a:effectLst/>
                          <a:latin typeface="+mj-lt"/>
                          <a:ea typeface="Times New Roman"/>
                          <a:cs typeface="Arial" pitchFamily="34" charset="0"/>
                        </a:rPr>
                        <a:t>prasarana</a:t>
                      </a:r>
                      <a:r>
                        <a:rPr lang="en-US" sz="900" dirty="0" smtClean="0">
                          <a:effectLst/>
                          <a:latin typeface="+mj-lt"/>
                          <a:ea typeface="Times New Roman"/>
                          <a:cs typeface="Arial" pitchFamily="34" charset="0"/>
                        </a:rPr>
                        <a:t> </a:t>
                      </a:r>
                      <a:r>
                        <a:rPr lang="en-US" sz="900" dirty="0" err="1" smtClean="0">
                          <a:effectLst/>
                          <a:latin typeface="+mj-lt"/>
                          <a:ea typeface="Times New Roman"/>
                          <a:cs typeface="Arial" pitchFamily="34" charset="0"/>
                        </a:rPr>
                        <a:t>perikanan</a:t>
                      </a:r>
                      <a:r>
                        <a:rPr lang="en-US" sz="900" dirty="0" smtClean="0">
                          <a:effectLst/>
                          <a:latin typeface="+mj-lt"/>
                          <a:ea typeface="Times New Roman"/>
                          <a:cs typeface="Arial" pitchFamily="34" charset="0"/>
                        </a:rPr>
                        <a:t> </a:t>
                      </a:r>
                      <a:r>
                        <a:rPr lang="en-US" sz="900" dirty="0" err="1" smtClean="0">
                          <a:effectLst/>
                          <a:latin typeface="+mj-lt"/>
                          <a:ea typeface="Times New Roman"/>
                          <a:cs typeface="Arial" pitchFamily="34" charset="0"/>
                        </a:rPr>
                        <a:t>tangkap</a:t>
                      </a:r>
                      <a:r>
                        <a:rPr lang="en-US" sz="900" dirty="0" smtClean="0">
                          <a:effectLst/>
                          <a:latin typeface="+mj-lt"/>
                          <a:ea typeface="Times New Roman"/>
                          <a:cs typeface="Arial" pitchFamily="34" charset="0"/>
                        </a:rPr>
                        <a:t> </a:t>
                      </a:r>
                      <a:r>
                        <a:rPr kumimoji="0" lang="en-US" sz="900" kern="1200" dirty="0" err="1" smtClean="0">
                          <a:solidFill>
                            <a:schemeClr val="dk1"/>
                          </a:solidFill>
                          <a:effectLst/>
                          <a:latin typeface="+mj-lt"/>
                          <a:ea typeface="+mn-ea"/>
                          <a:cs typeface="Arial" pitchFamily="34" charset="0"/>
                        </a:rPr>
                        <a:t>Pengelolaan</a:t>
                      </a:r>
                      <a:r>
                        <a:rPr kumimoji="0" lang="en-US" sz="900" kern="1200" dirty="0" smtClean="0">
                          <a:solidFill>
                            <a:schemeClr val="dk1"/>
                          </a:solidFill>
                          <a:effectLst/>
                          <a:latin typeface="+mj-lt"/>
                          <a:ea typeface="+mn-ea"/>
                          <a:cs typeface="Arial" pitchFamily="34" charset="0"/>
                        </a:rPr>
                        <a:t>        </a:t>
                      </a:r>
                      <a:r>
                        <a:rPr kumimoji="0" lang="en-US" sz="900" kern="1200" dirty="0" err="1" smtClean="0">
                          <a:solidFill>
                            <a:schemeClr val="dk1"/>
                          </a:solidFill>
                          <a:effectLst/>
                          <a:latin typeface="+mj-lt"/>
                          <a:ea typeface="+mn-ea"/>
                          <a:cs typeface="Arial" pitchFamily="34" charset="0"/>
                        </a:rPr>
                        <a:t>sumber</a:t>
                      </a:r>
                      <a:r>
                        <a:rPr kumimoji="0" lang="en-US" sz="900" kern="1200" dirty="0" smtClean="0">
                          <a:solidFill>
                            <a:schemeClr val="dk1"/>
                          </a:solidFill>
                          <a:effectLst/>
                          <a:latin typeface="+mj-lt"/>
                          <a:ea typeface="+mn-ea"/>
                          <a:cs typeface="Arial" pitchFamily="34" charset="0"/>
                        </a:rPr>
                        <a:t> </a:t>
                      </a:r>
                      <a:r>
                        <a:rPr kumimoji="0" lang="en-US" sz="900" kern="1200" dirty="0" err="1" smtClean="0">
                          <a:solidFill>
                            <a:schemeClr val="dk1"/>
                          </a:solidFill>
                          <a:effectLst/>
                          <a:latin typeface="+mj-lt"/>
                          <a:ea typeface="+mn-ea"/>
                          <a:cs typeface="Arial" pitchFamily="34" charset="0"/>
                        </a:rPr>
                        <a:t>daya</a:t>
                      </a:r>
                      <a:r>
                        <a:rPr kumimoji="0" lang="en-US" sz="900" kern="1200" dirty="0" smtClean="0">
                          <a:solidFill>
                            <a:schemeClr val="dk1"/>
                          </a:solidFill>
                          <a:effectLst/>
                          <a:latin typeface="+mj-lt"/>
                          <a:ea typeface="+mn-ea"/>
                          <a:cs typeface="Arial" pitchFamily="34" charset="0"/>
                        </a:rPr>
                        <a:t> </a:t>
                      </a:r>
                      <a:r>
                        <a:rPr kumimoji="0" lang="en-US" sz="900" kern="1200" baseline="0" dirty="0" smtClean="0">
                          <a:solidFill>
                            <a:schemeClr val="dk1"/>
                          </a:solidFill>
                          <a:effectLst/>
                          <a:latin typeface="+mj-lt"/>
                          <a:ea typeface="+mn-ea"/>
                          <a:cs typeface="Arial" pitchFamily="34" charset="0"/>
                        </a:rPr>
                        <a:t> </a:t>
                      </a:r>
                      <a:r>
                        <a:rPr kumimoji="0" lang="en-US" sz="900" kern="1200" dirty="0" err="1" smtClean="0">
                          <a:solidFill>
                            <a:schemeClr val="dk1"/>
                          </a:solidFill>
                          <a:effectLst/>
                          <a:latin typeface="+mj-lt"/>
                          <a:ea typeface="+mn-ea"/>
                          <a:cs typeface="Arial" pitchFamily="34" charset="0"/>
                        </a:rPr>
                        <a:t>ikan</a:t>
                      </a:r>
                      <a:r>
                        <a:rPr kumimoji="0" lang="en-US" sz="900" kern="1200" dirty="0" smtClean="0">
                          <a:solidFill>
                            <a:schemeClr val="dk1"/>
                          </a:solidFill>
                          <a:effectLst/>
                          <a:latin typeface="+mj-lt"/>
                          <a:ea typeface="+mn-ea"/>
                          <a:cs typeface="Arial" pitchFamily="34" charset="0"/>
                        </a:rPr>
                        <a:t> </a:t>
                      </a:r>
                      <a:r>
                        <a:rPr kumimoji="0" lang="en-US" sz="900" kern="1200" dirty="0" err="1" smtClean="0">
                          <a:solidFill>
                            <a:schemeClr val="dk1"/>
                          </a:solidFill>
                          <a:effectLst/>
                          <a:latin typeface="+mj-lt"/>
                          <a:ea typeface="+mn-ea"/>
                          <a:cs typeface="Arial" pitchFamily="34" charset="0"/>
                        </a:rPr>
                        <a:t>dan</a:t>
                      </a:r>
                      <a:r>
                        <a:rPr kumimoji="0" lang="en-US" sz="900" kern="1200" dirty="0" smtClean="0">
                          <a:solidFill>
                            <a:schemeClr val="dk1"/>
                          </a:solidFill>
                          <a:effectLst/>
                          <a:latin typeface="+mj-lt"/>
                          <a:ea typeface="+mn-ea"/>
                          <a:cs typeface="Arial" pitchFamily="34" charset="0"/>
                        </a:rPr>
                        <a:t> </a:t>
                      </a:r>
                      <a:r>
                        <a:rPr kumimoji="0" lang="en-US" sz="900" kern="1200" dirty="0" err="1" smtClean="0">
                          <a:solidFill>
                            <a:schemeClr val="dk1"/>
                          </a:solidFill>
                          <a:effectLst/>
                          <a:latin typeface="+mj-lt"/>
                          <a:ea typeface="+mn-ea"/>
                          <a:cs typeface="Arial" pitchFamily="34" charset="0"/>
                        </a:rPr>
                        <a:t>peningkatan</a:t>
                      </a:r>
                      <a:r>
                        <a:rPr kumimoji="0" lang="en-US" sz="900" kern="1200" dirty="0" smtClean="0">
                          <a:solidFill>
                            <a:schemeClr val="dk1"/>
                          </a:solidFill>
                          <a:effectLst/>
                          <a:latin typeface="+mj-lt"/>
                          <a:ea typeface="+mn-ea"/>
                          <a:cs typeface="Arial" pitchFamily="34" charset="0"/>
                        </a:rPr>
                        <a:t>  </a:t>
                      </a:r>
                      <a:r>
                        <a:rPr kumimoji="0" lang="en-US" sz="900" kern="1200" dirty="0" err="1" smtClean="0">
                          <a:solidFill>
                            <a:schemeClr val="dk1"/>
                          </a:solidFill>
                          <a:effectLst/>
                          <a:latin typeface="+mj-lt"/>
                          <a:ea typeface="+mn-ea"/>
                          <a:cs typeface="Arial" pitchFamily="34" charset="0"/>
                        </a:rPr>
                        <a:t>kapasitas</a:t>
                      </a:r>
                      <a:r>
                        <a:rPr kumimoji="0" lang="en-US" sz="900" kern="1200" dirty="0" smtClean="0">
                          <a:solidFill>
                            <a:schemeClr val="dk1"/>
                          </a:solidFill>
                          <a:effectLst/>
                          <a:latin typeface="+mj-lt"/>
                          <a:ea typeface="+mn-ea"/>
                          <a:cs typeface="Arial" pitchFamily="34" charset="0"/>
                        </a:rPr>
                        <a:t>  </a:t>
                      </a:r>
                      <a:r>
                        <a:rPr kumimoji="0" lang="en-US" sz="900" kern="1200" dirty="0" err="1" smtClean="0">
                          <a:solidFill>
                            <a:schemeClr val="dk1"/>
                          </a:solidFill>
                          <a:effectLst/>
                          <a:latin typeface="+mj-lt"/>
                          <a:ea typeface="+mn-ea"/>
                          <a:cs typeface="Arial" pitchFamily="34" charset="0"/>
                        </a:rPr>
                        <a:t>kelembagaan</a:t>
                      </a:r>
                      <a:r>
                        <a:rPr kumimoji="0" lang="en-US" sz="900" kern="1200" dirty="0" smtClean="0">
                          <a:solidFill>
                            <a:schemeClr val="dk1"/>
                          </a:solidFill>
                          <a:effectLst/>
                          <a:latin typeface="+mj-lt"/>
                          <a:ea typeface="+mn-ea"/>
                          <a:cs typeface="Arial" pitchFamily="34" charset="0"/>
                        </a:rPr>
                        <a:t> </a:t>
                      </a:r>
                      <a:r>
                        <a:rPr kumimoji="0" lang="en-US" sz="900" kern="1200" dirty="0" err="1" smtClean="0">
                          <a:solidFill>
                            <a:schemeClr val="dk1"/>
                          </a:solidFill>
                          <a:effectLst/>
                          <a:latin typeface="+mj-lt"/>
                          <a:ea typeface="+mn-ea"/>
                          <a:cs typeface="Arial" pitchFamily="34" charset="0"/>
                        </a:rPr>
                        <a:t>perikanan</a:t>
                      </a:r>
                      <a:r>
                        <a:rPr kumimoji="0" lang="en-US" sz="900" kern="1200" dirty="0" smtClean="0">
                          <a:solidFill>
                            <a:schemeClr val="dk1"/>
                          </a:solidFill>
                          <a:effectLst/>
                          <a:latin typeface="+mj-lt"/>
                          <a:ea typeface="+mn-ea"/>
                          <a:cs typeface="Arial" pitchFamily="34" charset="0"/>
                        </a:rPr>
                        <a:t> </a:t>
                      </a:r>
                      <a:r>
                        <a:rPr kumimoji="0" lang="en-US" sz="900" kern="1200" dirty="0" err="1" smtClean="0">
                          <a:solidFill>
                            <a:schemeClr val="dk1"/>
                          </a:solidFill>
                          <a:effectLst/>
                          <a:latin typeface="+mj-lt"/>
                          <a:ea typeface="+mn-ea"/>
                          <a:cs typeface="Arial" pitchFamily="34" charset="0"/>
                        </a:rPr>
                        <a:t>tangkap</a:t>
                      </a:r>
                      <a:endParaRPr lang="ko-KR" altLang="en-US" sz="900" dirty="0">
                        <a:solidFill>
                          <a:schemeClr val="tx1">
                            <a:lumMod val="75000"/>
                            <a:lumOff val="25000"/>
                          </a:schemeClr>
                        </a:solidFill>
                        <a:latin typeface="+mj-lt"/>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19815">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900" dirty="0" smtClean="0">
                          <a:solidFill>
                            <a:schemeClr val="tx1"/>
                          </a:solidFill>
                          <a:latin typeface="+mj-lt"/>
                        </a:rPr>
                        <a:t>2.</a:t>
                      </a:r>
                      <a:endParaRPr lang="ko-KR" altLang="en-US" sz="900" dirty="0">
                        <a:solidFill>
                          <a:schemeClr val="tx1"/>
                        </a:solidFill>
                        <a:latin typeface="+mj-lt"/>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kumimoji="0" lang="en-US" sz="900" kern="1200" dirty="0" err="1" smtClean="0">
                          <a:solidFill>
                            <a:schemeClr val="tx1"/>
                          </a:solidFill>
                          <a:effectLst/>
                          <a:latin typeface="+mj-lt"/>
                          <a:ea typeface="+mn-ea"/>
                          <a:cs typeface="Arial" pitchFamily="34" charset="0"/>
                        </a:rPr>
                        <a:t>Meningkatkan</a:t>
                      </a:r>
                      <a:r>
                        <a:rPr kumimoji="0" lang="en-US" sz="900" kern="1200" dirty="0" smtClean="0">
                          <a:solidFill>
                            <a:schemeClr val="tx1"/>
                          </a:solidFill>
                          <a:effectLst/>
                          <a:latin typeface="+mj-lt"/>
                          <a:ea typeface="+mn-ea"/>
                          <a:cs typeface="Arial" pitchFamily="34" charset="0"/>
                        </a:rPr>
                        <a:t> </a:t>
                      </a:r>
                      <a:r>
                        <a:rPr kumimoji="0" lang="en-US" sz="900" kern="1200" dirty="0" err="1" smtClean="0">
                          <a:solidFill>
                            <a:schemeClr val="tx1"/>
                          </a:solidFill>
                          <a:effectLst/>
                          <a:latin typeface="+mj-lt"/>
                          <a:ea typeface="+mn-ea"/>
                          <a:cs typeface="Arial" pitchFamily="34" charset="0"/>
                        </a:rPr>
                        <a:t>Produksi</a:t>
                      </a:r>
                      <a:r>
                        <a:rPr kumimoji="0" lang="en-US" sz="900" kern="1200" dirty="0" smtClean="0">
                          <a:solidFill>
                            <a:schemeClr val="tx1"/>
                          </a:solidFill>
                          <a:effectLst/>
                          <a:latin typeface="+mj-lt"/>
                          <a:ea typeface="+mn-ea"/>
                          <a:cs typeface="Arial" pitchFamily="34" charset="0"/>
                        </a:rPr>
                        <a:t>    </a:t>
                      </a:r>
                      <a:r>
                        <a:rPr kumimoji="0" lang="en-US" sz="900" kern="1200" dirty="0" err="1" smtClean="0">
                          <a:solidFill>
                            <a:schemeClr val="tx1"/>
                          </a:solidFill>
                          <a:effectLst/>
                          <a:latin typeface="+mj-lt"/>
                          <a:ea typeface="+mn-ea"/>
                          <a:cs typeface="Arial" pitchFamily="34" charset="0"/>
                        </a:rPr>
                        <a:t>Perikanan</a:t>
                      </a:r>
                      <a:r>
                        <a:rPr kumimoji="0" lang="en-US" sz="900" kern="1200" dirty="0" smtClean="0">
                          <a:solidFill>
                            <a:schemeClr val="tx1"/>
                          </a:solidFill>
                          <a:effectLst/>
                          <a:latin typeface="+mj-lt"/>
                          <a:ea typeface="+mn-ea"/>
                          <a:cs typeface="Arial" pitchFamily="34" charset="0"/>
                        </a:rPr>
                        <a:t> </a:t>
                      </a:r>
                      <a:r>
                        <a:rPr kumimoji="0" lang="en-US" sz="900" kern="1200" dirty="0" err="1" smtClean="0">
                          <a:solidFill>
                            <a:schemeClr val="tx1"/>
                          </a:solidFill>
                          <a:effectLst/>
                          <a:latin typeface="+mj-lt"/>
                          <a:ea typeface="+mn-ea"/>
                          <a:cs typeface="Arial" pitchFamily="34" charset="0"/>
                        </a:rPr>
                        <a:t>Budidaya</a:t>
                      </a:r>
                      <a:endParaRPr lang="ko-KR" altLang="en-US" sz="900" dirty="0">
                        <a:solidFill>
                          <a:schemeClr val="tx1"/>
                        </a:solidFill>
                        <a:latin typeface="+mj-lt"/>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kumimoji="0" lang="en-US" sz="900" kern="1200" dirty="0" err="1" smtClean="0">
                          <a:solidFill>
                            <a:schemeClr val="tx1"/>
                          </a:solidFill>
                          <a:effectLst/>
                          <a:latin typeface="+mj-lt"/>
                          <a:ea typeface="+mn-ea"/>
                          <a:cs typeface="Arial" pitchFamily="34" charset="0"/>
                        </a:rPr>
                        <a:t>Jumlah</a:t>
                      </a:r>
                      <a:r>
                        <a:rPr kumimoji="0" lang="en-US" sz="900" kern="1200" dirty="0" smtClean="0">
                          <a:solidFill>
                            <a:schemeClr val="tx1"/>
                          </a:solidFill>
                          <a:effectLst/>
                          <a:latin typeface="+mj-lt"/>
                          <a:ea typeface="+mn-ea"/>
                          <a:cs typeface="Arial" pitchFamily="34" charset="0"/>
                        </a:rPr>
                        <a:t> </a:t>
                      </a:r>
                      <a:r>
                        <a:rPr kumimoji="0" lang="en-US" sz="900" kern="1200" dirty="0" err="1" smtClean="0">
                          <a:solidFill>
                            <a:schemeClr val="tx1"/>
                          </a:solidFill>
                          <a:effectLst/>
                          <a:latin typeface="+mj-lt"/>
                          <a:ea typeface="+mn-ea"/>
                          <a:cs typeface="Arial" pitchFamily="34" charset="0"/>
                        </a:rPr>
                        <a:t>produksi</a:t>
                      </a:r>
                      <a:r>
                        <a:rPr kumimoji="0" lang="en-US" sz="900" kern="1200" dirty="0" smtClean="0">
                          <a:solidFill>
                            <a:schemeClr val="tx1"/>
                          </a:solidFill>
                          <a:effectLst/>
                          <a:latin typeface="+mj-lt"/>
                          <a:ea typeface="+mn-ea"/>
                          <a:cs typeface="Arial" pitchFamily="34" charset="0"/>
                        </a:rPr>
                        <a:t> </a:t>
                      </a:r>
                      <a:r>
                        <a:rPr kumimoji="0" lang="en-US" sz="900" kern="1200" dirty="0" err="1" smtClean="0">
                          <a:solidFill>
                            <a:schemeClr val="tx1"/>
                          </a:solidFill>
                          <a:effectLst/>
                          <a:latin typeface="+mj-lt"/>
                          <a:ea typeface="+mn-ea"/>
                          <a:cs typeface="Arial" pitchFamily="34" charset="0"/>
                        </a:rPr>
                        <a:t>perikanan</a:t>
                      </a:r>
                      <a:r>
                        <a:rPr kumimoji="0" lang="en-US" sz="900" kern="1200" dirty="0" smtClean="0">
                          <a:solidFill>
                            <a:schemeClr val="tx1"/>
                          </a:solidFill>
                          <a:effectLst/>
                          <a:latin typeface="+mj-lt"/>
                          <a:ea typeface="+mn-ea"/>
                          <a:cs typeface="Arial" pitchFamily="34" charset="0"/>
                        </a:rPr>
                        <a:t>    </a:t>
                      </a:r>
                      <a:r>
                        <a:rPr kumimoji="0" lang="en-US" sz="900" kern="1200" dirty="0" err="1" smtClean="0">
                          <a:solidFill>
                            <a:schemeClr val="tx1"/>
                          </a:solidFill>
                          <a:effectLst/>
                          <a:latin typeface="+mj-lt"/>
                          <a:ea typeface="+mn-ea"/>
                          <a:cs typeface="Arial" pitchFamily="34" charset="0"/>
                        </a:rPr>
                        <a:t>budidaya</a:t>
                      </a:r>
                      <a:r>
                        <a:rPr kumimoji="0" lang="en-US" sz="900" kern="1200" dirty="0" smtClean="0">
                          <a:solidFill>
                            <a:schemeClr val="tx1"/>
                          </a:solidFill>
                          <a:effectLst/>
                          <a:latin typeface="+mj-lt"/>
                          <a:ea typeface="+mn-ea"/>
                          <a:cs typeface="Arial" pitchFamily="34" charset="0"/>
                        </a:rPr>
                        <a:t> </a:t>
                      </a:r>
                      <a:r>
                        <a:rPr kumimoji="0" lang="en-US" sz="900" kern="1200" dirty="0" err="1" smtClean="0">
                          <a:solidFill>
                            <a:schemeClr val="tx1"/>
                          </a:solidFill>
                          <a:effectLst/>
                          <a:latin typeface="+mj-lt"/>
                          <a:ea typeface="+mn-ea"/>
                          <a:cs typeface="Arial" pitchFamily="34" charset="0"/>
                        </a:rPr>
                        <a:t>dan</a:t>
                      </a:r>
                      <a:r>
                        <a:rPr kumimoji="0" lang="en-US" sz="900" kern="1200" dirty="0" smtClean="0">
                          <a:solidFill>
                            <a:schemeClr val="tx1"/>
                          </a:solidFill>
                          <a:effectLst/>
                          <a:latin typeface="+mj-lt"/>
                          <a:ea typeface="+mn-ea"/>
                          <a:cs typeface="Arial" pitchFamily="34" charset="0"/>
                        </a:rPr>
                        <a:t> </a:t>
                      </a:r>
                      <a:r>
                        <a:rPr kumimoji="0" lang="en-US" sz="900" kern="1200" dirty="0" err="1" smtClean="0">
                          <a:solidFill>
                            <a:schemeClr val="tx1"/>
                          </a:solidFill>
                          <a:effectLst/>
                          <a:latin typeface="+mj-lt"/>
                          <a:ea typeface="+mn-ea"/>
                          <a:cs typeface="Arial" pitchFamily="34" charset="0"/>
                        </a:rPr>
                        <a:t>produksi</a:t>
                      </a:r>
                      <a:r>
                        <a:rPr kumimoji="0" lang="en-US" sz="900" kern="1200" dirty="0" smtClean="0">
                          <a:solidFill>
                            <a:schemeClr val="tx1"/>
                          </a:solidFill>
                          <a:effectLst/>
                          <a:latin typeface="+mj-lt"/>
                          <a:ea typeface="+mn-ea"/>
                          <a:cs typeface="Arial" pitchFamily="34" charset="0"/>
                        </a:rPr>
                        <a:t> </a:t>
                      </a:r>
                      <a:r>
                        <a:rPr kumimoji="0" lang="en-US" sz="900" kern="1200" dirty="0" err="1" smtClean="0">
                          <a:solidFill>
                            <a:schemeClr val="tx1"/>
                          </a:solidFill>
                          <a:effectLst/>
                          <a:latin typeface="+mj-lt"/>
                          <a:ea typeface="+mn-ea"/>
                          <a:cs typeface="Arial" pitchFamily="34" charset="0"/>
                        </a:rPr>
                        <a:t>benih</a:t>
                      </a:r>
                      <a:endParaRPr lang="id-ID" sz="900" dirty="0" smtClean="0">
                        <a:solidFill>
                          <a:schemeClr val="tx1"/>
                        </a:solidFill>
                        <a:latin typeface="+mj-lt"/>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kumimoji="0" lang="en-US" sz="900" kern="1200" dirty="0" err="1" smtClean="0">
                          <a:solidFill>
                            <a:schemeClr val="tx1"/>
                          </a:solidFill>
                          <a:effectLst/>
                          <a:latin typeface="+mj-lt"/>
                          <a:ea typeface="+mn-ea"/>
                          <a:cs typeface="Arial" pitchFamily="34" charset="0"/>
                        </a:rPr>
                        <a:t>Meningkatkan</a:t>
                      </a:r>
                      <a:r>
                        <a:rPr kumimoji="0" lang="en-US" sz="900" kern="1200" dirty="0" smtClean="0">
                          <a:solidFill>
                            <a:schemeClr val="tx1"/>
                          </a:solidFill>
                          <a:effectLst/>
                          <a:latin typeface="+mj-lt"/>
                          <a:ea typeface="+mn-ea"/>
                          <a:cs typeface="Arial" pitchFamily="34" charset="0"/>
                        </a:rPr>
                        <a:t> </a:t>
                      </a:r>
                      <a:r>
                        <a:rPr kumimoji="0" lang="en-US" sz="900" kern="1200" dirty="0" err="1" smtClean="0">
                          <a:solidFill>
                            <a:schemeClr val="tx1"/>
                          </a:solidFill>
                          <a:effectLst/>
                          <a:latin typeface="+mj-lt"/>
                          <a:ea typeface="+mn-ea"/>
                          <a:cs typeface="Arial" pitchFamily="34" charset="0"/>
                        </a:rPr>
                        <a:t>produksi</a:t>
                      </a:r>
                      <a:r>
                        <a:rPr kumimoji="0" lang="en-US" sz="900" kern="1200" dirty="0" smtClean="0">
                          <a:solidFill>
                            <a:schemeClr val="tx1"/>
                          </a:solidFill>
                          <a:effectLst/>
                          <a:latin typeface="+mj-lt"/>
                          <a:ea typeface="+mn-ea"/>
                          <a:cs typeface="Arial" pitchFamily="34" charset="0"/>
                        </a:rPr>
                        <a:t>, </a:t>
                      </a:r>
                      <a:r>
                        <a:rPr kumimoji="0" lang="en-US" sz="900" kern="1200" dirty="0" err="1" smtClean="0">
                          <a:solidFill>
                            <a:schemeClr val="tx1"/>
                          </a:solidFill>
                          <a:effectLst/>
                          <a:latin typeface="+mj-lt"/>
                          <a:ea typeface="+mn-ea"/>
                          <a:cs typeface="Arial" pitchFamily="34" charset="0"/>
                        </a:rPr>
                        <a:t>produktivitas</a:t>
                      </a:r>
                      <a:r>
                        <a:rPr kumimoji="0" lang="en-US" sz="900" kern="1200" dirty="0" smtClean="0">
                          <a:solidFill>
                            <a:schemeClr val="tx1"/>
                          </a:solidFill>
                          <a:effectLst/>
                          <a:latin typeface="+mj-lt"/>
                          <a:ea typeface="+mn-ea"/>
                          <a:cs typeface="Arial" pitchFamily="34" charset="0"/>
                        </a:rPr>
                        <a:t> </a:t>
                      </a:r>
                      <a:r>
                        <a:rPr kumimoji="0" lang="en-US" sz="900" kern="1200" dirty="0" err="1" smtClean="0">
                          <a:solidFill>
                            <a:schemeClr val="tx1"/>
                          </a:solidFill>
                          <a:effectLst/>
                          <a:latin typeface="+mj-lt"/>
                          <a:ea typeface="+mn-ea"/>
                          <a:cs typeface="Arial" pitchFamily="34" charset="0"/>
                        </a:rPr>
                        <a:t>dan</a:t>
                      </a:r>
                      <a:r>
                        <a:rPr kumimoji="0" lang="en-US" sz="900" kern="1200" dirty="0" smtClean="0">
                          <a:solidFill>
                            <a:schemeClr val="tx1"/>
                          </a:solidFill>
                          <a:effectLst/>
                          <a:latin typeface="+mj-lt"/>
                          <a:ea typeface="+mn-ea"/>
                          <a:cs typeface="Arial" pitchFamily="34" charset="0"/>
                        </a:rPr>
                        <a:t> </a:t>
                      </a:r>
                      <a:r>
                        <a:rPr kumimoji="0" lang="en-US" sz="900" kern="1200" dirty="0" err="1" smtClean="0">
                          <a:solidFill>
                            <a:schemeClr val="tx1"/>
                          </a:solidFill>
                          <a:effectLst/>
                          <a:latin typeface="+mj-lt"/>
                          <a:ea typeface="+mn-ea"/>
                          <a:cs typeface="Arial" pitchFamily="34" charset="0"/>
                        </a:rPr>
                        <a:t>mutu</a:t>
                      </a:r>
                      <a:r>
                        <a:rPr kumimoji="0" lang="en-US" sz="900" kern="1200" dirty="0" smtClean="0">
                          <a:solidFill>
                            <a:schemeClr val="tx1"/>
                          </a:solidFill>
                          <a:effectLst/>
                          <a:latin typeface="+mj-lt"/>
                          <a:ea typeface="+mn-ea"/>
                          <a:cs typeface="Arial" pitchFamily="34" charset="0"/>
                        </a:rPr>
                        <a:t> </a:t>
                      </a:r>
                      <a:r>
                        <a:rPr kumimoji="0" lang="en-US" sz="900" kern="1200" dirty="0" err="1" smtClean="0">
                          <a:solidFill>
                            <a:schemeClr val="tx1"/>
                          </a:solidFill>
                          <a:effectLst/>
                          <a:latin typeface="+mj-lt"/>
                          <a:ea typeface="+mn-ea"/>
                          <a:cs typeface="Arial" pitchFamily="34" charset="0"/>
                        </a:rPr>
                        <a:t>hasil</a:t>
                      </a:r>
                      <a:r>
                        <a:rPr kumimoji="0" lang="en-US" sz="900" kern="1200" dirty="0" smtClean="0">
                          <a:solidFill>
                            <a:schemeClr val="tx1"/>
                          </a:solidFill>
                          <a:effectLst/>
                          <a:latin typeface="+mj-lt"/>
                          <a:ea typeface="+mn-ea"/>
                          <a:cs typeface="Arial" pitchFamily="34" charset="0"/>
                        </a:rPr>
                        <a:t> </a:t>
                      </a:r>
                      <a:r>
                        <a:rPr kumimoji="0" lang="en-US" sz="900" kern="1200" dirty="0" err="1" smtClean="0">
                          <a:solidFill>
                            <a:schemeClr val="tx1"/>
                          </a:solidFill>
                          <a:effectLst/>
                          <a:latin typeface="+mj-lt"/>
                          <a:ea typeface="+mn-ea"/>
                          <a:cs typeface="Arial" pitchFamily="34" charset="0"/>
                        </a:rPr>
                        <a:t>perikanan</a:t>
                      </a:r>
                      <a:r>
                        <a:rPr kumimoji="0" lang="en-US" sz="900" kern="1200" dirty="0" smtClean="0">
                          <a:solidFill>
                            <a:schemeClr val="tx1"/>
                          </a:solidFill>
                          <a:effectLst/>
                          <a:latin typeface="+mj-lt"/>
                          <a:ea typeface="+mn-ea"/>
                          <a:cs typeface="Arial" pitchFamily="34" charset="0"/>
                        </a:rPr>
                        <a:t> </a:t>
                      </a:r>
                      <a:r>
                        <a:rPr kumimoji="0" lang="en-US" sz="900" kern="1200" dirty="0" err="1" smtClean="0">
                          <a:solidFill>
                            <a:schemeClr val="tx1"/>
                          </a:solidFill>
                          <a:effectLst/>
                          <a:latin typeface="+mj-lt"/>
                          <a:ea typeface="+mn-ea"/>
                          <a:cs typeface="Arial" pitchFamily="34" charset="0"/>
                        </a:rPr>
                        <a:t>budidaya</a:t>
                      </a:r>
                      <a:r>
                        <a:rPr kumimoji="0" lang="en-US" sz="900" kern="1200" dirty="0" smtClean="0">
                          <a:solidFill>
                            <a:schemeClr val="tx1"/>
                          </a:solidFill>
                          <a:effectLst/>
                          <a:latin typeface="+mj-lt"/>
                          <a:ea typeface="+mn-ea"/>
                          <a:cs typeface="Arial" pitchFamily="34" charset="0"/>
                        </a:rPr>
                        <a:t> </a:t>
                      </a:r>
                      <a:r>
                        <a:rPr kumimoji="0" lang="en-US" sz="900" kern="1200" dirty="0" err="1" smtClean="0">
                          <a:solidFill>
                            <a:schemeClr val="tx1"/>
                          </a:solidFill>
                          <a:effectLst/>
                          <a:latin typeface="+mj-lt"/>
                          <a:ea typeface="+mn-ea"/>
                          <a:cs typeface="Arial" pitchFamily="34" charset="0"/>
                        </a:rPr>
                        <a:t>untuk</a:t>
                      </a:r>
                      <a:r>
                        <a:rPr kumimoji="0" lang="en-US" sz="900" kern="1200" dirty="0" smtClean="0">
                          <a:solidFill>
                            <a:schemeClr val="tx1"/>
                          </a:solidFill>
                          <a:effectLst/>
                          <a:latin typeface="+mj-lt"/>
                          <a:ea typeface="+mn-ea"/>
                          <a:cs typeface="Arial" pitchFamily="34" charset="0"/>
                        </a:rPr>
                        <a:t> </a:t>
                      </a:r>
                      <a:r>
                        <a:rPr kumimoji="0" lang="en-US" sz="900" kern="1200" baseline="0" dirty="0" smtClean="0">
                          <a:solidFill>
                            <a:schemeClr val="tx1"/>
                          </a:solidFill>
                          <a:effectLst/>
                          <a:latin typeface="+mj-lt"/>
                          <a:ea typeface="+mn-ea"/>
                          <a:cs typeface="Arial" pitchFamily="34" charset="0"/>
                        </a:rPr>
                        <a:t>    </a:t>
                      </a:r>
                      <a:r>
                        <a:rPr kumimoji="0" lang="en-US" sz="900" kern="1200" dirty="0" err="1" smtClean="0">
                          <a:solidFill>
                            <a:schemeClr val="tx1"/>
                          </a:solidFill>
                          <a:effectLst/>
                          <a:latin typeface="+mj-lt"/>
                          <a:ea typeface="+mn-ea"/>
                          <a:cs typeface="Arial" pitchFamily="34" charset="0"/>
                        </a:rPr>
                        <a:t>memenuhi</a:t>
                      </a:r>
                      <a:r>
                        <a:rPr kumimoji="0" lang="en-US" sz="900" kern="1200" dirty="0" smtClean="0">
                          <a:solidFill>
                            <a:schemeClr val="tx1"/>
                          </a:solidFill>
                          <a:effectLst/>
                          <a:latin typeface="+mj-lt"/>
                          <a:ea typeface="+mn-ea"/>
                          <a:cs typeface="Arial" pitchFamily="34" charset="0"/>
                        </a:rPr>
                        <a:t> </a:t>
                      </a:r>
                      <a:r>
                        <a:rPr kumimoji="0" lang="en-US" sz="900" kern="1200" dirty="0" err="1" smtClean="0">
                          <a:solidFill>
                            <a:schemeClr val="tx1"/>
                          </a:solidFill>
                          <a:effectLst/>
                          <a:latin typeface="+mj-lt"/>
                          <a:ea typeface="+mn-ea"/>
                          <a:cs typeface="Arial" pitchFamily="34" charset="0"/>
                        </a:rPr>
                        <a:t>konsumsi</a:t>
                      </a:r>
                      <a:r>
                        <a:rPr kumimoji="0" lang="en-US" sz="900" kern="1200" dirty="0" smtClean="0">
                          <a:solidFill>
                            <a:schemeClr val="tx1"/>
                          </a:solidFill>
                          <a:effectLst/>
                          <a:latin typeface="+mj-lt"/>
                          <a:ea typeface="+mn-ea"/>
                          <a:cs typeface="Arial" pitchFamily="34" charset="0"/>
                        </a:rPr>
                        <a:t> </a:t>
                      </a:r>
                      <a:r>
                        <a:rPr kumimoji="0" lang="en-US" sz="900" kern="1200" dirty="0" err="1" smtClean="0">
                          <a:solidFill>
                            <a:schemeClr val="tx1"/>
                          </a:solidFill>
                          <a:effectLst/>
                          <a:latin typeface="+mj-lt"/>
                          <a:ea typeface="+mn-ea"/>
                          <a:cs typeface="Arial" pitchFamily="34" charset="0"/>
                        </a:rPr>
                        <a:t>ikan</a:t>
                      </a:r>
                      <a:r>
                        <a:rPr kumimoji="0" lang="en-US" sz="900" kern="1200" dirty="0" smtClean="0">
                          <a:solidFill>
                            <a:schemeClr val="tx1"/>
                          </a:solidFill>
                          <a:effectLst/>
                          <a:latin typeface="+mj-lt"/>
                          <a:ea typeface="+mn-ea"/>
                          <a:cs typeface="Arial" pitchFamily="34" charset="0"/>
                        </a:rPr>
                        <a:t> </a:t>
                      </a:r>
                      <a:r>
                        <a:rPr kumimoji="0" lang="en-US" sz="900" kern="1200" dirty="0" err="1" smtClean="0">
                          <a:solidFill>
                            <a:schemeClr val="tx1"/>
                          </a:solidFill>
                          <a:effectLst/>
                          <a:latin typeface="+mj-lt"/>
                          <a:ea typeface="+mn-ea"/>
                          <a:cs typeface="Arial" pitchFamily="34" charset="0"/>
                        </a:rPr>
                        <a:t>masyarakat</a:t>
                      </a:r>
                      <a:r>
                        <a:rPr kumimoji="0" lang="en-US" sz="900" kern="1200" dirty="0" smtClean="0">
                          <a:solidFill>
                            <a:schemeClr val="tx1"/>
                          </a:solidFill>
                          <a:effectLst/>
                          <a:latin typeface="+mj-lt"/>
                          <a:ea typeface="+mn-ea"/>
                          <a:cs typeface="Arial" pitchFamily="34" charset="0"/>
                        </a:rPr>
                        <a:t>     </a:t>
                      </a:r>
                      <a:r>
                        <a:rPr kumimoji="0" lang="en-US" sz="900" kern="1200" dirty="0" err="1" smtClean="0">
                          <a:solidFill>
                            <a:schemeClr val="tx1"/>
                          </a:solidFill>
                          <a:effectLst/>
                          <a:latin typeface="+mj-lt"/>
                          <a:ea typeface="+mn-ea"/>
                          <a:cs typeface="Arial" pitchFamily="34" charset="0"/>
                        </a:rPr>
                        <a:t>dengan</a:t>
                      </a:r>
                      <a:r>
                        <a:rPr kumimoji="0" lang="en-US" sz="900" kern="1200" dirty="0" smtClean="0">
                          <a:solidFill>
                            <a:schemeClr val="tx1"/>
                          </a:solidFill>
                          <a:effectLst/>
                          <a:latin typeface="+mj-lt"/>
                          <a:ea typeface="+mn-ea"/>
                          <a:cs typeface="Arial" pitchFamily="34" charset="0"/>
                        </a:rPr>
                        <a:t> </a:t>
                      </a:r>
                      <a:r>
                        <a:rPr kumimoji="0" lang="en-US" sz="900" kern="1200" dirty="0" err="1" smtClean="0">
                          <a:solidFill>
                            <a:schemeClr val="tx1"/>
                          </a:solidFill>
                          <a:effectLst/>
                          <a:latin typeface="+mj-lt"/>
                          <a:ea typeface="+mn-ea"/>
                          <a:cs typeface="Arial" pitchFamily="34" charset="0"/>
                        </a:rPr>
                        <a:t>sasaran</a:t>
                      </a:r>
                      <a:r>
                        <a:rPr kumimoji="0" lang="en-US" sz="900" kern="1200" baseline="0" dirty="0" smtClean="0">
                          <a:solidFill>
                            <a:schemeClr val="tx1"/>
                          </a:solidFill>
                          <a:effectLst/>
                          <a:latin typeface="+mj-lt"/>
                          <a:ea typeface="+mn-ea"/>
                          <a:cs typeface="Arial" pitchFamily="34" charset="0"/>
                        </a:rPr>
                        <a:t> </a:t>
                      </a:r>
                      <a:r>
                        <a:rPr kumimoji="0" lang="en-US" sz="900" kern="1200" dirty="0" err="1" smtClean="0">
                          <a:solidFill>
                            <a:schemeClr val="tx1"/>
                          </a:solidFill>
                          <a:effectLst/>
                          <a:latin typeface="+mj-lt"/>
                          <a:ea typeface="+mn-ea"/>
                          <a:cs typeface="Arial" pitchFamily="34" charset="0"/>
                        </a:rPr>
                        <a:t>peningkatan</a:t>
                      </a:r>
                      <a:r>
                        <a:rPr kumimoji="0" lang="en-US" sz="900" kern="1200" dirty="0" smtClean="0">
                          <a:solidFill>
                            <a:schemeClr val="tx1"/>
                          </a:solidFill>
                          <a:effectLst/>
                          <a:latin typeface="+mj-lt"/>
                          <a:ea typeface="+mn-ea"/>
                          <a:cs typeface="Arial" pitchFamily="34" charset="0"/>
                        </a:rPr>
                        <a:t> </a:t>
                      </a:r>
                      <a:r>
                        <a:rPr kumimoji="0" lang="en-US" sz="900" kern="1200" dirty="0" err="1" smtClean="0">
                          <a:solidFill>
                            <a:schemeClr val="tx1"/>
                          </a:solidFill>
                          <a:effectLst/>
                          <a:latin typeface="+mj-lt"/>
                          <a:ea typeface="+mn-ea"/>
                          <a:cs typeface="Arial" pitchFamily="34" charset="0"/>
                        </a:rPr>
                        <a:t>produksi</a:t>
                      </a:r>
                      <a:r>
                        <a:rPr kumimoji="0" lang="en-US" sz="900" kern="1200" dirty="0" smtClean="0">
                          <a:solidFill>
                            <a:schemeClr val="tx1"/>
                          </a:solidFill>
                          <a:effectLst/>
                          <a:latin typeface="+mj-lt"/>
                          <a:ea typeface="+mn-ea"/>
                          <a:cs typeface="Arial" pitchFamily="34" charset="0"/>
                        </a:rPr>
                        <a:t>    </a:t>
                      </a:r>
                      <a:r>
                        <a:rPr kumimoji="0" lang="en-US" sz="900" kern="1200" dirty="0" err="1" smtClean="0">
                          <a:solidFill>
                            <a:schemeClr val="tx1"/>
                          </a:solidFill>
                          <a:effectLst/>
                          <a:latin typeface="+mj-lt"/>
                          <a:ea typeface="+mn-ea"/>
                          <a:cs typeface="Arial" pitchFamily="34" charset="0"/>
                        </a:rPr>
                        <a:t>perikanan</a:t>
                      </a:r>
                      <a:r>
                        <a:rPr kumimoji="0" lang="en-US" sz="900" kern="1200" dirty="0" smtClean="0">
                          <a:solidFill>
                            <a:schemeClr val="tx1"/>
                          </a:solidFill>
                          <a:effectLst/>
                          <a:latin typeface="+mj-lt"/>
                          <a:ea typeface="+mn-ea"/>
                          <a:cs typeface="Arial" pitchFamily="34" charset="0"/>
                        </a:rPr>
                        <a:t> </a:t>
                      </a:r>
                      <a:r>
                        <a:rPr kumimoji="0" lang="en-US" sz="900" kern="1200" dirty="0" err="1" smtClean="0">
                          <a:solidFill>
                            <a:schemeClr val="tx1"/>
                          </a:solidFill>
                          <a:effectLst/>
                          <a:latin typeface="+mj-lt"/>
                          <a:ea typeface="+mn-ea"/>
                          <a:cs typeface="Arial" pitchFamily="34" charset="0"/>
                        </a:rPr>
                        <a:t>budidaya</a:t>
                      </a:r>
                      <a:r>
                        <a:rPr kumimoji="0" lang="en-US" sz="900" kern="1200" dirty="0" smtClean="0">
                          <a:solidFill>
                            <a:schemeClr val="tx1"/>
                          </a:solidFill>
                          <a:effectLst/>
                          <a:latin typeface="+mj-lt"/>
                          <a:ea typeface="+mn-ea"/>
                          <a:cs typeface="Arial" pitchFamily="34" charset="0"/>
                        </a:rPr>
                        <a:t> </a:t>
                      </a:r>
                      <a:r>
                        <a:rPr kumimoji="0" lang="en-US" sz="900" kern="1200" dirty="0" err="1" smtClean="0">
                          <a:solidFill>
                            <a:schemeClr val="tx1"/>
                          </a:solidFill>
                          <a:effectLst/>
                          <a:latin typeface="+mj-lt"/>
                          <a:ea typeface="+mn-ea"/>
                          <a:cs typeface="Arial" pitchFamily="34" charset="0"/>
                        </a:rPr>
                        <a:t>dan</a:t>
                      </a:r>
                      <a:r>
                        <a:rPr kumimoji="0" lang="en-US" sz="900" kern="1200" dirty="0" smtClean="0">
                          <a:solidFill>
                            <a:schemeClr val="tx1"/>
                          </a:solidFill>
                          <a:effectLst/>
                          <a:latin typeface="+mj-lt"/>
                          <a:ea typeface="+mn-ea"/>
                          <a:cs typeface="Arial" pitchFamily="34" charset="0"/>
                        </a:rPr>
                        <a:t> </a:t>
                      </a:r>
                      <a:r>
                        <a:rPr kumimoji="0" lang="en-US" sz="900" kern="1200" dirty="0" err="1" smtClean="0">
                          <a:solidFill>
                            <a:schemeClr val="tx1"/>
                          </a:solidFill>
                          <a:effectLst/>
                          <a:latin typeface="+mj-lt"/>
                          <a:ea typeface="+mn-ea"/>
                          <a:cs typeface="Arial" pitchFamily="34" charset="0"/>
                        </a:rPr>
                        <a:t>produksi</a:t>
                      </a:r>
                      <a:r>
                        <a:rPr kumimoji="0" lang="en-US" sz="900" kern="1200" dirty="0" smtClean="0">
                          <a:solidFill>
                            <a:schemeClr val="tx1"/>
                          </a:solidFill>
                          <a:effectLst/>
                          <a:latin typeface="+mj-lt"/>
                          <a:ea typeface="+mn-ea"/>
                          <a:cs typeface="Arial" pitchFamily="34" charset="0"/>
                        </a:rPr>
                        <a:t> </a:t>
                      </a:r>
                      <a:r>
                        <a:rPr kumimoji="0" lang="en-US" sz="900" kern="1200" dirty="0" err="1" smtClean="0">
                          <a:solidFill>
                            <a:schemeClr val="tx1"/>
                          </a:solidFill>
                          <a:effectLst/>
                          <a:latin typeface="+mj-lt"/>
                          <a:ea typeface="+mn-ea"/>
                          <a:cs typeface="Arial" pitchFamily="34" charset="0"/>
                        </a:rPr>
                        <a:t>benih</a:t>
                      </a:r>
                      <a:endParaRPr lang="id-ID" sz="900" dirty="0">
                        <a:solidFill>
                          <a:schemeClr val="tx1"/>
                        </a:solidFill>
                        <a:latin typeface="+mj-lt"/>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7800" lvl="1" indent="-177800" algn="l">
                        <a:spcBef>
                          <a:spcPts val="600"/>
                        </a:spcBef>
                        <a:spcAft>
                          <a:spcPts val="0"/>
                        </a:spcAft>
                        <a:buFont typeface="+mj-lt"/>
                        <a:buAutoNum type="arabicPeriod"/>
                      </a:pPr>
                      <a:r>
                        <a:rPr kumimoji="0" lang="en-US" sz="900" kern="1200" dirty="0" err="1" smtClean="0">
                          <a:solidFill>
                            <a:schemeClr val="tx1"/>
                          </a:solidFill>
                          <a:effectLst/>
                          <a:latin typeface="+mj-lt"/>
                          <a:ea typeface="+mn-ea"/>
                          <a:cs typeface="Arial" pitchFamily="34" charset="0"/>
                        </a:rPr>
                        <a:t>Pemberian</a:t>
                      </a:r>
                      <a:r>
                        <a:rPr kumimoji="0" lang="en-US" sz="900" kern="1200" dirty="0" smtClean="0">
                          <a:solidFill>
                            <a:schemeClr val="tx1"/>
                          </a:solidFill>
                          <a:effectLst/>
                          <a:latin typeface="+mj-lt"/>
                          <a:ea typeface="+mn-ea"/>
                          <a:cs typeface="Arial" pitchFamily="34" charset="0"/>
                        </a:rPr>
                        <a:t> </a:t>
                      </a:r>
                      <a:r>
                        <a:rPr kumimoji="0" lang="en-US" sz="900" kern="1200" dirty="0" err="1" smtClean="0">
                          <a:solidFill>
                            <a:schemeClr val="tx1"/>
                          </a:solidFill>
                          <a:effectLst/>
                          <a:latin typeface="+mj-lt"/>
                          <a:ea typeface="+mn-ea"/>
                          <a:cs typeface="Arial" pitchFamily="34" charset="0"/>
                        </a:rPr>
                        <a:t>bantuan</a:t>
                      </a:r>
                      <a:r>
                        <a:rPr kumimoji="0" lang="en-US" sz="900" kern="1200" dirty="0" smtClean="0">
                          <a:solidFill>
                            <a:schemeClr val="tx1"/>
                          </a:solidFill>
                          <a:effectLst/>
                          <a:latin typeface="+mj-lt"/>
                          <a:ea typeface="+mn-ea"/>
                          <a:cs typeface="Arial" pitchFamily="34" charset="0"/>
                        </a:rPr>
                        <a:t> </a:t>
                      </a:r>
                      <a:r>
                        <a:rPr kumimoji="0" lang="en-US" sz="900" kern="1200" dirty="0" err="1" smtClean="0">
                          <a:solidFill>
                            <a:schemeClr val="tx1"/>
                          </a:solidFill>
                          <a:effectLst/>
                          <a:latin typeface="+mj-lt"/>
                          <a:ea typeface="+mn-ea"/>
                          <a:cs typeface="Arial" pitchFamily="34" charset="0"/>
                        </a:rPr>
                        <a:t>sarana</a:t>
                      </a:r>
                      <a:r>
                        <a:rPr kumimoji="0" lang="en-US" sz="900" kern="1200" dirty="0" smtClean="0">
                          <a:solidFill>
                            <a:schemeClr val="tx1"/>
                          </a:solidFill>
                          <a:effectLst/>
                          <a:latin typeface="+mj-lt"/>
                          <a:ea typeface="+mn-ea"/>
                          <a:cs typeface="Arial" pitchFamily="34" charset="0"/>
                        </a:rPr>
                        <a:t>  </a:t>
                      </a:r>
                      <a:r>
                        <a:rPr kumimoji="0" lang="en-US" sz="900" kern="1200" dirty="0" err="1" smtClean="0">
                          <a:solidFill>
                            <a:schemeClr val="tx1"/>
                          </a:solidFill>
                          <a:effectLst/>
                          <a:latin typeface="+mj-lt"/>
                          <a:ea typeface="+mn-ea"/>
                          <a:cs typeface="Arial" pitchFamily="34" charset="0"/>
                        </a:rPr>
                        <a:t>prasarana</a:t>
                      </a:r>
                      <a:r>
                        <a:rPr kumimoji="0" lang="en-US" sz="900" kern="1200" dirty="0" smtClean="0">
                          <a:solidFill>
                            <a:schemeClr val="tx1"/>
                          </a:solidFill>
                          <a:effectLst/>
                          <a:latin typeface="+mj-lt"/>
                          <a:ea typeface="+mn-ea"/>
                          <a:cs typeface="Arial" pitchFamily="34" charset="0"/>
                        </a:rPr>
                        <a:t> </a:t>
                      </a:r>
                      <a:r>
                        <a:rPr kumimoji="0" lang="en-US" sz="900" kern="1200" dirty="0" err="1" smtClean="0">
                          <a:solidFill>
                            <a:schemeClr val="tx1"/>
                          </a:solidFill>
                          <a:effectLst/>
                          <a:latin typeface="+mj-lt"/>
                          <a:ea typeface="+mn-ea"/>
                          <a:cs typeface="Arial" pitchFamily="34" charset="0"/>
                        </a:rPr>
                        <a:t>untuk</a:t>
                      </a:r>
                      <a:r>
                        <a:rPr kumimoji="0" lang="en-US" sz="900" kern="1200" dirty="0" smtClean="0">
                          <a:solidFill>
                            <a:schemeClr val="tx1"/>
                          </a:solidFill>
                          <a:effectLst/>
                          <a:latin typeface="+mj-lt"/>
                          <a:ea typeface="+mn-ea"/>
                          <a:cs typeface="Arial" pitchFamily="34" charset="0"/>
                        </a:rPr>
                        <a:t>    </a:t>
                      </a:r>
                      <a:r>
                        <a:rPr kumimoji="0" lang="en-US" sz="900" kern="1200" dirty="0" err="1" smtClean="0">
                          <a:solidFill>
                            <a:schemeClr val="tx1"/>
                          </a:solidFill>
                          <a:effectLst/>
                          <a:latin typeface="+mj-lt"/>
                          <a:ea typeface="+mn-ea"/>
                          <a:cs typeface="Arial" pitchFamily="34" charset="0"/>
                        </a:rPr>
                        <a:t>menunjang</a:t>
                      </a:r>
                      <a:r>
                        <a:rPr kumimoji="0" lang="en-US" sz="900" kern="1200" dirty="0" smtClean="0">
                          <a:solidFill>
                            <a:schemeClr val="tx1"/>
                          </a:solidFill>
                          <a:effectLst/>
                          <a:latin typeface="+mj-lt"/>
                          <a:ea typeface="+mn-ea"/>
                          <a:cs typeface="Arial" pitchFamily="34" charset="0"/>
                        </a:rPr>
                        <a:t> </a:t>
                      </a:r>
                      <a:r>
                        <a:rPr kumimoji="0" lang="en-US" sz="900" kern="1200" dirty="0" err="1" smtClean="0">
                          <a:solidFill>
                            <a:schemeClr val="tx1"/>
                          </a:solidFill>
                          <a:effectLst/>
                          <a:latin typeface="+mj-lt"/>
                          <a:ea typeface="+mn-ea"/>
                          <a:cs typeface="Arial" pitchFamily="34" charset="0"/>
                        </a:rPr>
                        <a:t>produksi</a:t>
                      </a:r>
                      <a:r>
                        <a:rPr kumimoji="0" lang="en-US" sz="900" kern="1200" dirty="0" smtClean="0">
                          <a:solidFill>
                            <a:schemeClr val="tx1"/>
                          </a:solidFill>
                          <a:effectLst/>
                          <a:latin typeface="+mj-lt"/>
                          <a:ea typeface="+mn-ea"/>
                          <a:cs typeface="Arial" pitchFamily="34" charset="0"/>
                        </a:rPr>
                        <a:t> </a:t>
                      </a:r>
                      <a:r>
                        <a:rPr kumimoji="0" lang="en-US" sz="900" kern="1200" dirty="0" err="1" smtClean="0">
                          <a:solidFill>
                            <a:schemeClr val="tx1"/>
                          </a:solidFill>
                          <a:effectLst/>
                          <a:latin typeface="+mj-lt"/>
                          <a:ea typeface="+mn-ea"/>
                          <a:cs typeface="Arial" pitchFamily="34" charset="0"/>
                        </a:rPr>
                        <a:t>perikanan</a:t>
                      </a:r>
                      <a:r>
                        <a:rPr kumimoji="0" lang="en-US" sz="900" kern="1200" dirty="0" smtClean="0">
                          <a:solidFill>
                            <a:schemeClr val="tx1"/>
                          </a:solidFill>
                          <a:effectLst/>
                          <a:latin typeface="+mj-lt"/>
                          <a:ea typeface="+mn-ea"/>
                          <a:cs typeface="Arial" pitchFamily="34" charset="0"/>
                        </a:rPr>
                        <a:t> </a:t>
                      </a:r>
                      <a:r>
                        <a:rPr kumimoji="0" lang="en-US" sz="900" kern="1200" dirty="0" err="1" smtClean="0">
                          <a:solidFill>
                            <a:schemeClr val="tx1"/>
                          </a:solidFill>
                          <a:effectLst/>
                          <a:latin typeface="+mj-lt"/>
                          <a:ea typeface="+mn-ea"/>
                          <a:cs typeface="Arial" pitchFamily="34" charset="0"/>
                        </a:rPr>
                        <a:t>budidaya</a:t>
                      </a:r>
                      <a:endParaRPr kumimoji="0" lang="en-US" sz="900" kern="1200" dirty="0" smtClean="0">
                        <a:solidFill>
                          <a:schemeClr val="tx1"/>
                        </a:solidFill>
                        <a:effectLst/>
                        <a:latin typeface="+mj-lt"/>
                        <a:ea typeface="+mn-ea"/>
                        <a:cs typeface="Arial" pitchFamily="34" charset="0"/>
                      </a:endParaRPr>
                    </a:p>
                    <a:p>
                      <a:pPr marL="177800" lvl="1" indent="-177800" algn="l">
                        <a:spcBef>
                          <a:spcPts val="600"/>
                        </a:spcBef>
                        <a:spcAft>
                          <a:spcPts val="0"/>
                        </a:spcAft>
                        <a:buFont typeface="+mj-lt"/>
                        <a:buAutoNum type="arabicPeriod"/>
                      </a:pPr>
                      <a:endParaRPr kumimoji="0" lang="id-ID" sz="900" kern="1200" dirty="0" smtClean="0">
                        <a:solidFill>
                          <a:schemeClr val="tx1"/>
                        </a:solidFill>
                        <a:effectLst/>
                        <a:latin typeface="+mj-lt"/>
                        <a:ea typeface="+mn-ea"/>
                        <a:cs typeface="Arial" pitchFamily="34" charset="0"/>
                      </a:endParaRPr>
                    </a:p>
                    <a:p>
                      <a:pPr marL="177800" lvl="1" indent="-177800" algn="l">
                        <a:spcBef>
                          <a:spcPts val="0"/>
                        </a:spcBef>
                        <a:spcAft>
                          <a:spcPts val="0"/>
                        </a:spcAft>
                        <a:buFont typeface="+mj-lt"/>
                        <a:buAutoNum type="arabicPeriod"/>
                      </a:pPr>
                      <a:r>
                        <a:rPr kumimoji="0" lang="en-US" sz="900" kern="1200" dirty="0" err="1" smtClean="0">
                          <a:solidFill>
                            <a:schemeClr val="tx1"/>
                          </a:solidFill>
                          <a:effectLst/>
                          <a:latin typeface="+mj-lt"/>
                          <a:ea typeface="+mn-ea"/>
                          <a:cs typeface="Arial" pitchFamily="34" charset="0"/>
                        </a:rPr>
                        <a:t>Peningkatan</a:t>
                      </a:r>
                      <a:r>
                        <a:rPr kumimoji="0" lang="en-US" sz="900" kern="1200" dirty="0" smtClean="0">
                          <a:solidFill>
                            <a:schemeClr val="tx1"/>
                          </a:solidFill>
                          <a:effectLst/>
                          <a:latin typeface="+mj-lt"/>
                          <a:ea typeface="+mn-ea"/>
                          <a:cs typeface="Arial" pitchFamily="34" charset="0"/>
                        </a:rPr>
                        <a:t> </a:t>
                      </a:r>
                      <a:r>
                        <a:rPr kumimoji="0" lang="en-US" sz="900" kern="1200" dirty="0" err="1" smtClean="0">
                          <a:solidFill>
                            <a:schemeClr val="tx1"/>
                          </a:solidFill>
                          <a:effectLst/>
                          <a:latin typeface="+mj-lt"/>
                          <a:ea typeface="+mn-ea"/>
                          <a:cs typeface="Arial" pitchFamily="34" charset="0"/>
                        </a:rPr>
                        <a:t>sarana</a:t>
                      </a:r>
                      <a:r>
                        <a:rPr kumimoji="0" lang="en-US" sz="900" kern="1200" dirty="0" smtClean="0">
                          <a:solidFill>
                            <a:schemeClr val="tx1"/>
                          </a:solidFill>
                          <a:effectLst/>
                          <a:latin typeface="+mj-lt"/>
                          <a:ea typeface="+mn-ea"/>
                          <a:cs typeface="Arial" pitchFamily="34" charset="0"/>
                        </a:rPr>
                        <a:t> </a:t>
                      </a:r>
                      <a:r>
                        <a:rPr kumimoji="0" lang="en-US" sz="900" kern="1200" dirty="0" err="1" smtClean="0">
                          <a:solidFill>
                            <a:schemeClr val="tx1"/>
                          </a:solidFill>
                          <a:effectLst/>
                          <a:latin typeface="+mj-lt"/>
                          <a:ea typeface="+mn-ea"/>
                          <a:cs typeface="Arial" pitchFamily="34" charset="0"/>
                        </a:rPr>
                        <a:t>prasarana</a:t>
                      </a:r>
                      <a:r>
                        <a:rPr kumimoji="0" lang="en-US" sz="900" kern="1200" dirty="0" smtClean="0">
                          <a:solidFill>
                            <a:schemeClr val="tx1"/>
                          </a:solidFill>
                          <a:effectLst/>
                          <a:latin typeface="+mj-lt"/>
                          <a:ea typeface="+mn-ea"/>
                          <a:cs typeface="Arial" pitchFamily="34" charset="0"/>
                        </a:rPr>
                        <a:t> </a:t>
                      </a:r>
                      <a:r>
                        <a:rPr kumimoji="0" lang="en-US" sz="900" kern="1200" dirty="0" err="1" smtClean="0">
                          <a:solidFill>
                            <a:schemeClr val="tx1"/>
                          </a:solidFill>
                          <a:effectLst/>
                          <a:latin typeface="+mj-lt"/>
                          <a:ea typeface="+mn-ea"/>
                          <a:cs typeface="Arial" pitchFamily="34" charset="0"/>
                        </a:rPr>
                        <a:t>untuk</a:t>
                      </a:r>
                      <a:r>
                        <a:rPr kumimoji="0" lang="en-US" sz="900" kern="1200" dirty="0" smtClean="0">
                          <a:solidFill>
                            <a:schemeClr val="tx1"/>
                          </a:solidFill>
                          <a:effectLst/>
                          <a:latin typeface="+mj-lt"/>
                          <a:ea typeface="+mn-ea"/>
                          <a:cs typeface="Arial" pitchFamily="34" charset="0"/>
                        </a:rPr>
                        <a:t>                </a:t>
                      </a:r>
                      <a:r>
                        <a:rPr kumimoji="0" lang="en-US" sz="900" kern="1200" dirty="0" err="1" smtClean="0">
                          <a:solidFill>
                            <a:schemeClr val="tx1"/>
                          </a:solidFill>
                          <a:effectLst/>
                          <a:latin typeface="+mj-lt"/>
                          <a:ea typeface="+mn-ea"/>
                          <a:cs typeface="Arial" pitchFamily="34" charset="0"/>
                        </a:rPr>
                        <a:t>menunjang</a:t>
                      </a:r>
                      <a:r>
                        <a:rPr kumimoji="0" lang="en-US" sz="900" kern="1200" dirty="0" smtClean="0">
                          <a:solidFill>
                            <a:schemeClr val="tx1"/>
                          </a:solidFill>
                          <a:effectLst/>
                          <a:latin typeface="+mj-lt"/>
                          <a:ea typeface="+mn-ea"/>
                          <a:cs typeface="Arial" pitchFamily="34" charset="0"/>
                        </a:rPr>
                        <a:t> </a:t>
                      </a:r>
                      <a:r>
                        <a:rPr kumimoji="0" lang="en-US" sz="900" kern="1200" dirty="0" err="1" smtClean="0">
                          <a:solidFill>
                            <a:schemeClr val="tx1"/>
                          </a:solidFill>
                          <a:effectLst/>
                          <a:latin typeface="+mj-lt"/>
                          <a:ea typeface="+mn-ea"/>
                          <a:cs typeface="Arial" pitchFamily="34" charset="0"/>
                        </a:rPr>
                        <a:t>kegiatan</a:t>
                      </a:r>
                      <a:r>
                        <a:rPr kumimoji="0" lang="en-US" sz="900" kern="1200" dirty="0" smtClean="0">
                          <a:solidFill>
                            <a:schemeClr val="tx1"/>
                          </a:solidFill>
                          <a:effectLst/>
                          <a:latin typeface="+mj-lt"/>
                          <a:ea typeface="+mn-ea"/>
                          <a:cs typeface="Arial" pitchFamily="34" charset="0"/>
                        </a:rPr>
                        <a:t> </a:t>
                      </a:r>
                      <a:r>
                        <a:rPr kumimoji="0" lang="en-US" sz="900" kern="1200" dirty="0" err="1" smtClean="0">
                          <a:solidFill>
                            <a:schemeClr val="tx1"/>
                          </a:solidFill>
                          <a:effectLst/>
                          <a:latin typeface="+mj-lt"/>
                          <a:ea typeface="+mn-ea"/>
                          <a:cs typeface="Arial" pitchFamily="34" charset="0"/>
                        </a:rPr>
                        <a:t>perbenihan</a:t>
                      </a:r>
                      <a:r>
                        <a:rPr kumimoji="0" lang="en-US" sz="900" kern="1200" dirty="0" smtClean="0">
                          <a:solidFill>
                            <a:schemeClr val="tx1"/>
                          </a:solidFill>
                          <a:effectLst/>
                          <a:latin typeface="+mj-lt"/>
                          <a:ea typeface="+mn-ea"/>
                          <a:cs typeface="Arial" pitchFamily="34" charset="0"/>
                        </a:rPr>
                        <a:t> </a:t>
                      </a:r>
                      <a:r>
                        <a:rPr kumimoji="0" lang="en-US" sz="900" kern="1200" dirty="0" err="1" smtClean="0">
                          <a:solidFill>
                            <a:schemeClr val="tx1"/>
                          </a:solidFill>
                          <a:effectLst/>
                          <a:latin typeface="+mj-lt"/>
                          <a:ea typeface="+mn-ea"/>
                          <a:cs typeface="Arial" pitchFamily="34" charset="0"/>
                        </a:rPr>
                        <a:t>pada</a:t>
                      </a:r>
                      <a:r>
                        <a:rPr kumimoji="0" lang="en-US" sz="900" kern="1200" dirty="0" smtClean="0">
                          <a:solidFill>
                            <a:schemeClr val="tx1"/>
                          </a:solidFill>
                          <a:effectLst/>
                          <a:latin typeface="+mj-lt"/>
                          <a:ea typeface="+mn-ea"/>
                          <a:cs typeface="Arial" pitchFamily="34" charset="0"/>
                        </a:rPr>
                        <a:t>               UPTD/UPR</a:t>
                      </a:r>
                      <a:endParaRPr lang="ko-KR" altLang="en-US" sz="900" dirty="0">
                        <a:solidFill>
                          <a:schemeClr val="tx1"/>
                        </a:solidFill>
                        <a:latin typeface="+mj-lt"/>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19815">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900" dirty="0" smtClean="0">
                          <a:solidFill>
                            <a:schemeClr val="tx1">
                              <a:lumMod val="75000"/>
                              <a:lumOff val="25000"/>
                            </a:schemeClr>
                          </a:solidFill>
                          <a:latin typeface="+mj-lt"/>
                        </a:rPr>
                        <a:t>3.</a:t>
                      </a:r>
                      <a:endParaRPr lang="ko-KR" altLang="en-US" sz="900" dirty="0">
                        <a:solidFill>
                          <a:schemeClr val="tx1">
                            <a:lumMod val="75000"/>
                            <a:lumOff val="25000"/>
                          </a:schemeClr>
                        </a:solidFill>
                        <a:latin typeface="+mj-lt"/>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kumimoji="0" lang="en-US" sz="900" kern="1200" dirty="0" err="1" smtClean="0">
                          <a:solidFill>
                            <a:schemeClr val="dk1"/>
                          </a:solidFill>
                          <a:effectLst/>
                          <a:latin typeface="+mj-lt"/>
                          <a:ea typeface="+mn-ea"/>
                          <a:cs typeface="Arial" pitchFamily="34" charset="0"/>
                        </a:rPr>
                        <a:t>Meningkatkan</a:t>
                      </a:r>
                      <a:r>
                        <a:rPr kumimoji="0" lang="en-US" sz="900" kern="1200" dirty="0" smtClean="0">
                          <a:solidFill>
                            <a:schemeClr val="dk1"/>
                          </a:solidFill>
                          <a:effectLst/>
                          <a:latin typeface="+mj-lt"/>
                          <a:ea typeface="+mn-ea"/>
                          <a:cs typeface="Arial" pitchFamily="34" charset="0"/>
                        </a:rPr>
                        <a:t> </a:t>
                      </a:r>
                      <a:r>
                        <a:rPr kumimoji="0" lang="en-US" sz="900" kern="1200" dirty="0" err="1" smtClean="0">
                          <a:solidFill>
                            <a:schemeClr val="dk1"/>
                          </a:solidFill>
                          <a:effectLst/>
                          <a:latin typeface="+mj-lt"/>
                          <a:ea typeface="+mn-ea"/>
                          <a:cs typeface="Arial" pitchFamily="34" charset="0"/>
                        </a:rPr>
                        <a:t>konsumsi</a:t>
                      </a:r>
                      <a:r>
                        <a:rPr kumimoji="0" lang="en-US" sz="900" kern="1200" dirty="0" smtClean="0">
                          <a:solidFill>
                            <a:schemeClr val="dk1"/>
                          </a:solidFill>
                          <a:effectLst/>
                          <a:latin typeface="+mj-lt"/>
                          <a:ea typeface="+mn-ea"/>
                          <a:cs typeface="Arial" pitchFamily="34" charset="0"/>
                        </a:rPr>
                        <a:t>   </a:t>
                      </a:r>
                      <a:r>
                        <a:rPr kumimoji="0" lang="en-US" sz="900" kern="1200" dirty="0" err="1" smtClean="0">
                          <a:solidFill>
                            <a:schemeClr val="dk1"/>
                          </a:solidFill>
                          <a:effectLst/>
                          <a:latin typeface="+mj-lt"/>
                          <a:ea typeface="+mn-ea"/>
                          <a:cs typeface="Arial" pitchFamily="34" charset="0"/>
                        </a:rPr>
                        <a:t>terhadap</a:t>
                      </a:r>
                      <a:r>
                        <a:rPr kumimoji="0" lang="en-US" sz="900" kern="1200" dirty="0" smtClean="0">
                          <a:solidFill>
                            <a:schemeClr val="dk1"/>
                          </a:solidFill>
                          <a:effectLst/>
                          <a:latin typeface="+mj-lt"/>
                          <a:ea typeface="+mn-ea"/>
                          <a:cs typeface="Arial" pitchFamily="34" charset="0"/>
                        </a:rPr>
                        <a:t> </a:t>
                      </a:r>
                      <a:r>
                        <a:rPr kumimoji="0" lang="en-US" sz="900" kern="1200" dirty="0" err="1" smtClean="0">
                          <a:solidFill>
                            <a:schemeClr val="dk1"/>
                          </a:solidFill>
                          <a:effectLst/>
                          <a:latin typeface="+mj-lt"/>
                          <a:ea typeface="+mn-ea"/>
                          <a:cs typeface="Arial" pitchFamily="34" charset="0"/>
                        </a:rPr>
                        <a:t>produk</a:t>
                      </a:r>
                      <a:r>
                        <a:rPr kumimoji="0" lang="en-US" sz="900" kern="1200" dirty="0" smtClean="0">
                          <a:solidFill>
                            <a:schemeClr val="dk1"/>
                          </a:solidFill>
                          <a:effectLst/>
                          <a:latin typeface="+mj-lt"/>
                          <a:ea typeface="+mn-ea"/>
                          <a:cs typeface="Arial" pitchFamily="34" charset="0"/>
                        </a:rPr>
                        <a:t> </a:t>
                      </a:r>
                      <a:r>
                        <a:rPr kumimoji="0" lang="en-US" sz="900" kern="1200" dirty="0" err="1" smtClean="0">
                          <a:solidFill>
                            <a:schemeClr val="dk1"/>
                          </a:solidFill>
                          <a:effectLst/>
                          <a:latin typeface="+mj-lt"/>
                          <a:ea typeface="+mn-ea"/>
                          <a:cs typeface="Arial" pitchFamily="34" charset="0"/>
                        </a:rPr>
                        <a:t>hasil</a:t>
                      </a:r>
                      <a:r>
                        <a:rPr kumimoji="0" lang="en-US" sz="900" kern="1200" dirty="0" smtClean="0">
                          <a:solidFill>
                            <a:schemeClr val="dk1"/>
                          </a:solidFill>
                          <a:effectLst/>
                          <a:latin typeface="+mj-lt"/>
                          <a:ea typeface="+mn-ea"/>
                          <a:cs typeface="Arial" pitchFamily="34" charset="0"/>
                        </a:rPr>
                        <a:t>      </a:t>
                      </a:r>
                      <a:r>
                        <a:rPr kumimoji="0" lang="en-US" sz="900" kern="1200" dirty="0" err="1" smtClean="0">
                          <a:solidFill>
                            <a:schemeClr val="dk1"/>
                          </a:solidFill>
                          <a:effectLst/>
                          <a:latin typeface="+mj-lt"/>
                          <a:ea typeface="+mn-ea"/>
                          <a:cs typeface="Arial" pitchFamily="34" charset="0"/>
                        </a:rPr>
                        <a:t>perikanan</a:t>
                      </a:r>
                      <a:endParaRPr lang="id-ID" sz="900" dirty="0" smtClean="0">
                        <a:latin typeface="+mj-lt"/>
                        <a:cs typeface="Arial" pitchFamily="34" charset="0"/>
                      </a:endParaRPr>
                    </a:p>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900" dirty="0">
                        <a:solidFill>
                          <a:schemeClr val="tx1">
                            <a:lumMod val="75000"/>
                            <a:lumOff val="25000"/>
                          </a:schemeClr>
                        </a:solidFill>
                        <a:latin typeface="+mj-lt"/>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kumimoji="0" lang="en-US" sz="900" kern="1200" dirty="0" err="1" smtClean="0">
                          <a:solidFill>
                            <a:schemeClr val="dk1"/>
                          </a:solidFill>
                          <a:effectLst/>
                          <a:latin typeface="+mj-lt"/>
                          <a:ea typeface="+mn-ea"/>
                          <a:cs typeface="Arial" pitchFamily="34" charset="0"/>
                        </a:rPr>
                        <a:t>Angka</a:t>
                      </a:r>
                      <a:r>
                        <a:rPr kumimoji="0" lang="en-US" sz="900" kern="1200" dirty="0" smtClean="0">
                          <a:solidFill>
                            <a:schemeClr val="dk1"/>
                          </a:solidFill>
                          <a:effectLst/>
                          <a:latin typeface="+mj-lt"/>
                          <a:ea typeface="+mn-ea"/>
                          <a:cs typeface="Arial" pitchFamily="34" charset="0"/>
                        </a:rPr>
                        <a:t> </a:t>
                      </a:r>
                      <a:r>
                        <a:rPr kumimoji="0" lang="en-US" sz="900" kern="1200" dirty="0" err="1" smtClean="0">
                          <a:solidFill>
                            <a:schemeClr val="dk1"/>
                          </a:solidFill>
                          <a:effectLst/>
                          <a:latin typeface="+mj-lt"/>
                          <a:ea typeface="+mn-ea"/>
                          <a:cs typeface="Arial" pitchFamily="34" charset="0"/>
                        </a:rPr>
                        <a:t>konsumsi</a:t>
                      </a:r>
                      <a:r>
                        <a:rPr kumimoji="0" lang="en-US" sz="900" kern="1200" dirty="0" smtClean="0">
                          <a:solidFill>
                            <a:schemeClr val="dk1"/>
                          </a:solidFill>
                          <a:effectLst/>
                          <a:latin typeface="+mj-lt"/>
                          <a:ea typeface="+mn-ea"/>
                          <a:cs typeface="Arial" pitchFamily="34" charset="0"/>
                        </a:rPr>
                        <a:t> </a:t>
                      </a:r>
                      <a:r>
                        <a:rPr kumimoji="0" lang="en-US" sz="900" kern="1200" dirty="0" err="1" smtClean="0">
                          <a:solidFill>
                            <a:schemeClr val="dk1"/>
                          </a:solidFill>
                          <a:effectLst/>
                          <a:latin typeface="+mj-lt"/>
                          <a:ea typeface="+mn-ea"/>
                          <a:cs typeface="Arial" pitchFamily="34" charset="0"/>
                        </a:rPr>
                        <a:t>ikan</a:t>
                      </a:r>
                      <a:endParaRPr lang="id-ID" sz="900" dirty="0" smtClean="0">
                        <a:latin typeface="+mj-lt"/>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kumimoji="0" lang="en-US" sz="900" kern="1200" dirty="0" err="1" smtClean="0">
                          <a:solidFill>
                            <a:schemeClr val="dk1"/>
                          </a:solidFill>
                          <a:effectLst/>
                          <a:latin typeface="+mj-lt"/>
                          <a:ea typeface="+mn-ea"/>
                          <a:cs typeface="Arial" pitchFamily="34" charset="0"/>
                        </a:rPr>
                        <a:t>Peningkatan</a:t>
                      </a:r>
                      <a:r>
                        <a:rPr kumimoji="0" lang="en-US" sz="900" kern="1200" dirty="0" smtClean="0">
                          <a:solidFill>
                            <a:schemeClr val="dk1"/>
                          </a:solidFill>
                          <a:effectLst/>
                          <a:latin typeface="+mj-lt"/>
                          <a:ea typeface="+mn-ea"/>
                          <a:cs typeface="Arial" pitchFamily="34" charset="0"/>
                        </a:rPr>
                        <a:t> rata-rata </a:t>
                      </a:r>
                      <a:r>
                        <a:rPr kumimoji="0" lang="en-US" sz="900" kern="1200" dirty="0" err="1" smtClean="0">
                          <a:solidFill>
                            <a:schemeClr val="dk1"/>
                          </a:solidFill>
                          <a:effectLst/>
                          <a:latin typeface="+mj-lt"/>
                          <a:ea typeface="+mn-ea"/>
                          <a:cs typeface="Arial" pitchFamily="34" charset="0"/>
                        </a:rPr>
                        <a:t>konsumsi</a:t>
                      </a:r>
                      <a:r>
                        <a:rPr kumimoji="0" lang="en-US" sz="900" kern="1200" dirty="0" smtClean="0">
                          <a:solidFill>
                            <a:schemeClr val="dk1"/>
                          </a:solidFill>
                          <a:effectLst/>
                          <a:latin typeface="+mj-lt"/>
                          <a:ea typeface="+mn-ea"/>
                          <a:cs typeface="Arial" pitchFamily="34" charset="0"/>
                        </a:rPr>
                        <a:t> </a:t>
                      </a:r>
                      <a:r>
                        <a:rPr kumimoji="0" lang="en-US" sz="900" kern="1200" dirty="0" err="1" smtClean="0">
                          <a:solidFill>
                            <a:schemeClr val="dk1"/>
                          </a:solidFill>
                          <a:effectLst/>
                          <a:latin typeface="+mj-lt"/>
                          <a:ea typeface="+mn-ea"/>
                          <a:cs typeface="Arial" pitchFamily="34" charset="0"/>
                        </a:rPr>
                        <a:t>ikan</a:t>
                      </a:r>
                      <a:r>
                        <a:rPr kumimoji="0" lang="en-US" sz="900" kern="1200" dirty="0" smtClean="0">
                          <a:solidFill>
                            <a:schemeClr val="dk1"/>
                          </a:solidFill>
                          <a:effectLst/>
                          <a:latin typeface="+mj-lt"/>
                          <a:ea typeface="+mn-ea"/>
                          <a:cs typeface="Arial" pitchFamily="34" charset="0"/>
                        </a:rPr>
                        <a:t> </a:t>
                      </a:r>
                      <a:r>
                        <a:rPr kumimoji="0" lang="en-US" sz="900" kern="1200" dirty="0" err="1" smtClean="0">
                          <a:solidFill>
                            <a:schemeClr val="dk1"/>
                          </a:solidFill>
                          <a:effectLst/>
                          <a:latin typeface="+mj-lt"/>
                          <a:ea typeface="+mn-ea"/>
                          <a:cs typeface="Arial" pitchFamily="34" charset="0"/>
                        </a:rPr>
                        <a:t>masyarakat</a:t>
                      </a:r>
                      <a:r>
                        <a:rPr kumimoji="0" lang="en-US" sz="900" kern="1200" dirty="0" smtClean="0">
                          <a:solidFill>
                            <a:schemeClr val="dk1"/>
                          </a:solidFill>
                          <a:effectLst/>
                          <a:latin typeface="+mj-lt"/>
                          <a:ea typeface="+mn-ea"/>
                          <a:cs typeface="Arial" pitchFamily="34" charset="0"/>
                        </a:rPr>
                        <a:t> </a:t>
                      </a:r>
                      <a:r>
                        <a:rPr kumimoji="0" lang="en-US" sz="900" kern="1200" dirty="0" err="1" smtClean="0">
                          <a:solidFill>
                            <a:schemeClr val="dk1"/>
                          </a:solidFill>
                          <a:effectLst/>
                          <a:latin typeface="+mj-lt"/>
                          <a:ea typeface="+mn-ea"/>
                          <a:cs typeface="Arial" pitchFamily="34" charset="0"/>
                        </a:rPr>
                        <a:t>secara</a:t>
                      </a:r>
                      <a:r>
                        <a:rPr kumimoji="0" lang="en-US" sz="900" kern="1200" dirty="0" smtClean="0">
                          <a:solidFill>
                            <a:schemeClr val="dk1"/>
                          </a:solidFill>
                          <a:effectLst/>
                          <a:latin typeface="+mj-lt"/>
                          <a:ea typeface="+mn-ea"/>
                          <a:cs typeface="Arial" pitchFamily="34" charset="0"/>
                        </a:rPr>
                        <a:t> </a:t>
                      </a:r>
                      <a:r>
                        <a:rPr kumimoji="0" lang="en-US" sz="900" kern="1200" dirty="0" err="1" smtClean="0">
                          <a:solidFill>
                            <a:schemeClr val="dk1"/>
                          </a:solidFill>
                          <a:effectLst/>
                          <a:latin typeface="+mj-lt"/>
                          <a:ea typeface="+mn-ea"/>
                          <a:cs typeface="Arial" pitchFamily="34" charset="0"/>
                        </a:rPr>
                        <a:t>merata</a:t>
                      </a:r>
                      <a:r>
                        <a:rPr kumimoji="0" lang="en-US" sz="900" kern="1200" dirty="0" smtClean="0">
                          <a:solidFill>
                            <a:schemeClr val="dk1"/>
                          </a:solidFill>
                          <a:effectLst/>
                          <a:latin typeface="+mj-lt"/>
                          <a:ea typeface="+mn-ea"/>
                          <a:cs typeface="Arial" pitchFamily="34" charset="0"/>
                        </a:rPr>
                        <a:t> </a:t>
                      </a:r>
                      <a:r>
                        <a:rPr kumimoji="0" lang="en-US" sz="900" kern="1200" dirty="0" err="1" smtClean="0">
                          <a:solidFill>
                            <a:schemeClr val="dk1"/>
                          </a:solidFill>
                          <a:effectLst/>
                          <a:latin typeface="+mj-lt"/>
                          <a:ea typeface="+mn-ea"/>
                          <a:cs typeface="Arial" pitchFamily="34" charset="0"/>
                        </a:rPr>
                        <a:t>dan</a:t>
                      </a:r>
                      <a:r>
                        <a:rPr kumimoji="0" lang="en-US" sz="900" kern="1200" dirty="0" smtClean="0">
                          <a:solidFill>
                            <a:schemeClr val="dk1"/>
                          </a:solidFill>
                          <a:effectLst/>
                          <a:latin typeface="+mj-lt"/>
                          <a:ea typeface="+mn-ea"/>
                          <a:cs typeface="Arial" pitchFamily="34" charset="0"/>
                        </a:rPr>
                        <a:t> </a:t>
                      </a:r>
                      <a:r>
                        <a:rPr kumimoji="0" lang="en-US" sz="900" kern="1200" dirty="0" err="1" smtClean="0">
                          <a:solidFill>
                            <a:schemeClr val="dk1"/>
                          </a:solidFill>
                          <a:effectLst/>
                          <a:latin typeface="+mj-lt"/>
                          <a:ea typeface="+mn-ea"/>
                          <a:cs typeface="Arial" pitchFamily="34" charset="0"/>
                        </a:rPr>
                        <a:t>berimbang</a:t>
                      </a:r>
                      <a:endParaRPr lang="id-ID" sz="900" dirty="0">
                        <a:latin typeface="+mj-lt"/>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spcBef>
                          <a:spcPts val="0"/>
                        </a:spcBef>
                        <a:spcAft>
                          <a:spcPts val="0"/>
                        </a:spcAft>
                      </a:pPr>
                      <a:r>
                        <a:rPr kumimoji="0" lang="en-US" sz="900" kern="1200" dirty="0" err="1" smtClean="0">
                          <a:solidFill>
                            <a:schemeClr val="dk1"/>
                          </a:solidFill>
                          <a:effectLst/>
                          <a:latin typeface="+mj-lt"/>
                          <a:ea typeface="+mn-ea"/>
                          <a:cs typeface="Arial" pitchFamily="34" charset="0"/>
                        </a:rPr>
                        <a:t>Memasyarakatkan</a:t>
                      </a:r>
                      <a:r>
                        <a:rPr kumimoji="0" lang="en-US" sz="900" kern="1200" dirty="0" smtClean="0">
                          <a:solidFill>
                            <a:schemeClr val="dk1"/>
                          </a:solidFill>
                          <a:effectLst/>
                          <a:latin typeface="+mj-lt"/>
                          <a:ea typeface="+mn-ea"/>
                          <a:cs typeface="Arial" pitchFamily="34" charset="0"/>
                        </a:rPr>
                        <a:t> </a:t>
                      </a:r>
                      <a:r>
                        <a:rPr kumimoji="0" lang="en-US" sz="900" kern="1200" dirty="0" err="1" smtClean="0">
                          <a:solidFill>
                            <a:schemeClr val="dk1"/>
                          </a:solidFill>
                          <a:effectLst/>
                          <a:latin typeface="+mj-lt"/>
                          <a:ea typeface="+mn-ea"/>
                          <a:cs typeface="Arial" pitchFamily="34" charset="0"/>
                        </a:rPr>
                        <a:t>konsumsi</a:t>
                      </a:r>
                      <a:r>
                        <a:rPr kumimoji="0" lang="en-US" sz="900" kern="1200" dirty="0" smtClean="0">
                          <a:solidFill>
                            <a:schemeClr val="dk1"/>
                          </a:solidFill>
                          <a:effectLst/>
                          <a:latin typeface="+mj-lt"/>
                          <a:ea typeface="+mn-ea"/>
                          <a:cs typeface="Arial" pitchFamily="34" charset="0"/>
                        </a:rPr>
                        <a:t> </a:t>
                      </a:r>
                      <a:r>
                        <a:rPr kumimoji="0" lang="en-US" sz="900" kern="1200" baseline="0" dirty="0" smtClean="0">
                          <a:solidFill>
                            <a:schemeClr val="dk1"/>
                          </a:solidFill>
                          <a:effectLst/>
                          <a:latin typeface="+mj-lt"/>
                          <a:ea typeface="+mn-ea"/>
                          <a:cs typeface="Arial" pitchFamily="34" charset="0"/>
                        </a:rPr>
                        <a:t> </a:t>
                      </a:r>
                      <a:r>
                        <a:rPr kumimoji="0" lang="en-US" sz="900" kern="1200" dirty="0" err="1" smtClean="0">
                          <a:solidFill>
                            <a:schemeClr val="dk1"/>
                          </a:solidFill>
                          <a:effectLst/>
                          <a:latin typeface="+mj-lt"/>
                          <a:ea typeface="+mn-ea"/>
                          <a:cs typeface="Arial" pitchFamily="34" charset="0"/>
                        </a:rPr>
                        <a:t>ikan</a:t>
                      </a:r>
                      <a:r>
                        <a:rPr kumimoji="0" lang="en-US" sz="900" kern="1200" dirty="0" smtClean="0">
                          <a:solidFill>
                            <a:schemeClr val="dk1"/>
                          </a:solidFill>
                          <a:effectLst/>
                          <a:latin typeface="+mj-lt"/>
                          <a:ea typeface="+mn-ea"/>
                          <a:cs typeface="Arial" pitchFamily="34" charset="0"/>
                        </a:rPr>
                        <a:t> </a:t>
                      </a:r>
                      <a:r>
                        <a:rPr kumimoji="0" lang="en-US" sz="900" kern="1200" dirty="0" err="1" smtClean="0">
                          <a:solidFill>
                            <a:schemeClr val="dk1"/>
                          </a:solidFill>
                          <a:effectLst/>
                          <a:latin typeface="+mj-lt"/>
                          <a:ea typeface="+mn-ea"/>
                          <a:cs typeface="Arial" pitchFamily="34" charset="0"/>
                        </a:rPr>
                        <a:t>dan</a:t>
                      </a:r>
                      <a:r>
                        <a:rPr kumimoji="0" lang="en-US" sz="900" kern="1200" dirty="0" smtClean="0">
                          <a:solidFill>
                            <a:schemeClr val="dk1"/>
                          </a:solidFill>
                          <a:effectLst/>
                          <a:latin typeface="+mj-lt"/>
                          <a:ea typeface="+mn-ea"/>
                          <a:cs typeface="Arial" pitchFamily="34" charset="0"/>
                        </a:rPr>
                        <a:t> </a:t>
                      </a:r>
                      <a:r>
                        <a:rPr kumimoji="0" lang="en-US" sz="900" kern="1200" dirty="0" err="1" smtClean="0">
                          <a:solidFill>
                            <a:schemeClr val="dk1"/>
                          </a:solidFill>
                          <a:effectLst/>
                          <a:latin typeface="+mj-lt"/>
                          <a:ea typeface="+mn-ea"/>
                          <a:cs typeface="Arial" pitchFamily="34" charset="0"/>
                        </a:rPr>
                        <a:t>produk</a:t>
                      </a:r>
                      <a:r>
                        <a:rPr kumimoji="0" lang="en-US" sz="900" kern="1200" dirty="0" smtClean="0">
                          <a:solidFill>
                            <a:schemeClr val="dk1"/>
                          </a:solidFill>
                          <a:effectLst/>
                          <a:latin typeface="+mj-lt"/>
                          <a:ea typeface="+mn-ea"/>
                          <a:cs typeface="Arial" pitchFamily="34" charset="0"/>
                        </a:rPr>
                        <a:t>        </a:t>
                      </a:r>
                      <a:r>
                        <a:rPr kumimoji="0" lang="en-US" sz="900" kern="1200" dirty="0" err="1" smtClean="0">
                          <a:solidFill>
                            <a:schemeClr val="dk1"/>
                          </a:solidFill>
                          <a:effectLst/>
                          <a:latin typeface="+mj-lt"/>
                          <a:ea typeface="+mn-ea"/>
                          <a:cs typeface="Arial" pitchFamily="34" charset="0"/>
                        </a:rPr>
                        <a:t>olahannya</a:t>
                      </a:r>
                      <a:r>
                        <a:rPr kumimoji="0" lang="en-US" sz="900" kern="1200" baseline="0" dirty="0" smtClean="0">
                          <a:solidFill>
                            <a:schemeClr val="dk1"/>
                          </a:solidFill>
                          <a:effectLst/>
                          <a:latin typeface="+mj-lt"/>
                          <a:ea typeface="+mn-ea"/>
                          <a:cs typeface="Arial" pitchFamily="34" charset="0"/>
                        </a:rPr>
                        <a:t> </a:t>
                      </a:r>
                      <a:r>
                        <a:rPr kumimoji="0" lang="en-US" sz="900" kern="1200" dirty="0" err="1" smtClean="0">
                          <a:solidFill>
                            <a:schemeClr val="dk1"/>
                          </a:solidFill>
                          <a:effectLst/>
                          <a:latin typeface="+mj-lt"/>
                          <a:ea typeface="+mn-ea"/>
                          <a:cs typeface="Arial" pitchFamily="34" charset="0"/>
                        </a:rPr>
                        <a:t>melalui</a:t>
                      </a:r>
                      <a:r>
                        <a:rPr kumimoji="0" lang="en-US" sz="900" kern="1200" dirty="0" smtClean="0">
                          <a:solidFill>
                            <a:schemeClr val="dk1"/>
                          </a:solidFill>
                          <a:effectLst/>
                          <a:latin typeface="+mj-lt"/>
                          <a:ea typeface="+mn-ea"/>
                          <a:cs typeface="Arial" pitchFamily="34" charset="0"/>
                        </a:rPr>
                        <a:t> </a:t>
                      </a:r>
                      <a:r>
                        <a:rPr kumimoji="0" lang="en-US" sz="900" kern="1200" dirty="0" err="1" smtClean="0">
                          <a:solidFill>
                            <a:schemeClr val="dk1"/>
                          </a:solidFill>
                          <a:effectLst/>
                          <a:latin typeface="+mj-lt"/>
                          <a:ea typeface="+mn-ea"/>
                          <a:cs typeface="Arial" pitchFamily="34" charset="0"/>
                        </a:rPr>
                        <a:t>pengembangan</a:t>
                      </a:r>
                      <a:r>
                        <a:rPr kumimoji="0" lang="en-US" sz="900" kern="1200" dirty="0" smtClean="0">
                          <a:solidFill>
                            <a:schemeClr val="dk1"/>
                          </a:solidFill>
                          <a:effectLst/>
                          <a:latin typeface="+mj-lt"/>
                          <a:ea typeface="+mn-ea"/>
                          <a:cs typeface="Arial" pitchFamily="34" charset="0"/>
                        </a:rPr>
                        <a:t> </a:t>
                      </a:r>
                      <a:r>
                        <a:rPr kumimoji="0" lang="en-US" sz="900" kern="1200" dirty="0" err="1" smtClean="0">
                          <a:solidFill>
                            <a:schemeClr val="dk1"/>
                          </a:solidFill>
                          <a:effectLst/>
                          <a:latin typeface="+mj-lt"/>
                          <a:ea typeface="+mn-ea"/>
                          <a:cs typeface="Arial" pitchFamily="34" charset="0"/>
                        </a:rPr>
                        <a:t>dan</a:t>
                      </a:r>
                      <a:r>
                        <a:rPr kumimoji="0" lang="en-US" sz="900" kern="1200" baseline="0" dirty="0" smtClean="0">
                          <a:solidFill>
                            <a:schemeClr val="dk1"/>
                          </a:solidFill>
                          <a:effectLst/>
                          <a:latin typeface="+mj-lt"/>
                          <a:ea typeface="+mn-ea"/>
                          <a:cs typeface="Arial" pitchFamily="34" charset="0"/>
                        </a:rPr>
                        <a:t> </a:t>
                      </a:r>
                      <a:r>
                        <a:rPr kumimoji="0" lang="en-US" sz="900" kern="1200" dirty="0" err="1" smtClean="0">
                          <a:solidFill>
                            <a:schemeClr val="dk1"/>
                          </a:solidFill>
                          <a:effectLst/>
                          <a:latin typeface="+mj-lt"/>
                          <a:ea typeface="+mn-ea"/>
                          <a:cs typeface="Arial" pitchFamily="34" charset="0"/>
                        </a:rPr>
                        <a:t>pengolahan</a:t>
                      </a:r>
                      <a:r>
                        <a:rPr kumimoji="0" lang="en-US" sz="900" kern="1200" dirty="0" smtClean="0">
                          <a:solidFill>
                            <a:schemeClr val="dk1"/>
                          </a:solidFill>
                          <a:effectLst/>
                          <a:latin typeface="+mj-lt"/>
                          <a:ea typeface="+mn-ea"/>
                          <a:cs typeface="Arial" pitchFamily="34" charset="0"/>
                        </a:rPr>
                        <a:t> </a:t>
                      </a:r>
                      <a:r>
                        <a:rPr kumimoji="0" lang="en-US" sz="900" kern="1200" dirty="0" err="1" smtClean="0">
                          <a:solidFill>
                            <a:schemeClr val="dk1"/>
                          </a:solidFill>
                          <a:effectLst/>
                          <a:latin typeface="+mj-lt"/>
                          <a:ea typeface="+mn-ea"/>
                          <a:cs typeface="Arial" pitchFamily="34" charset="0"/>
                        </a:rPr>
                        <a:t>usaha</a:t>
                      </a:r>
                      <a:r>
                        <a:rPr kumimoji="0" lang="en-US" sz="900" kern="1200" dirty="0" smtClean="0">
                          <a:solidFill>
                            <a:schemeClr val="dk1"/>
                          </a:solidFill>
                          <a:effectLst/>
                          <a:latin typeface="+mj-lt"/>
                          <a:ea typeface="+mn-ea"/>
                          <a:cs typeface="Arial" pitchFamily="34" charset="0"/>
                        </a:rPr>
                        <a:t> </a:t>
                      </a:r>
                      <a:r>
                        <a:rPr kumimoji="0" lang="en-US" sz="900" kern="1200" dirty="0" err="1" smtClean="0">
                          <a:solidFill>
                            <a:schemeClr val="dk1"/>
                          </a:solidFill>
                          <a:effectLst/>
                          <a:latin typeface="+mj-lt"/>
                          <a:ea typeface="+mn-ea"/>
                          <a:cs typeface="Arial" pitchFamily="34" charset="0"/>
                        </a:rPr>
                        <a:t>pengolahan</a:t>
                      </a:r>
                      <a:r>
                        <a:rPr kumimoji="0" lang="en-US" sz="900" kern="1200" dirty="0" smtClean="0">
                          <a:solidFill>
                            <a:schemeClr val="dk1"/>
                          </a:solidFill>
                          <a:effectLst/>
                          <a:latin typeface="+mj-lt"/>
                          <a:ea typeface="+mn-ea"/>
                          <a:cs typeface="Arial" pitchFamily="34" charset="0"/>
                        </a:rPr>
                        <a:t> </a:t>
                      </a:r>
                      <a:r>
                        <a:rPr kumimoji="0" lang="en-US" sz="900" kern="1200" dirty="0" err="1" smtClean="0">
                          <a:solidFill>
                            <a:schemeClr val="dk1"/>
                          </a:solidFill>
                          <a:effectLst/>
                          <a:latin typeface="+mj-lt"/>
                          <a:ea typeface="+mn-ea"/>
                          <a:cs typeface="Arial" pitchFamily="34" charset="0"/>
                        </a:rPr>
                        <a:t>perikanan</a:t>
                      </a:r>
                      <a:endParaRPr lang="id-ID" sz="900" dirty="0">
                        <a:latin typeface="+mj-lt"/>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19815">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900" dirty="0" smtClean="0">
                          <a:solidFill>
                            <a:schemeClr val="tx1">
                              <a:lumMod val="75000"/>
                              <a:lumOff val="25000"/>
                            </a:schemeClr>
                          </a:solidFill>
                          <a:latin typeface="+mj-lt"/>
                          <a:cs typeface="Arial" pitchFamily="34" charset="0"/>
                        </a:rPr>
                        <a:t>4.</a:t>
                      </a:r>
                      <a:endParaRPr lang="ko-KR" altLang="en-US" sz="900" dirty="0">
                        <a:solidFill>
                          <a:schemeClr val="tx1">
                            <a:lumMod val="75000"/>
                            <a:lumOff val="25000"/>
                          </a:schemeClr>
                        </a:solidFill>
                        <a:latin typeface="+mj-lt"/>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spcBef>
                          <a:spcPts val="0"/>
                        </a:spcBef>
                        <a:spcAft>
                          <a:spcPts val="0"/>
                        </a:spcAft>
                      </a:pPr>
                      <a:r>
                        <a:rPr lang="en-US" sz="900" dirty="0" err="1" smtClean="0">
                          <a:effectLst/>
                          <a:latin typeface="+mj-lt"/>
                          <a:ea typeface="Times New Roman"/>
                          <a:cs typeface="Arial" pitchFamily="34" charset="0"/>
                        </a:rPr>
                        <a:t>Mengoptimalkan</a:t>
                      </a:r>
                      <a:r>
                        <a:rPr lang="en-US" sz="900" dirty="0" smtClean="0">
                          <a:effectLst/>
                          <a:latin typeface="+mj-lt"/>
                          <a:ea typeface="Times New Roman"/>
                          <a:cs typeface="Arial" pitchFamily="34" charset="0"/>
                        </a:rPr>
                        <a:t>               </a:t>
                      </a:r>
                      <a:r>
                        <a:rPr lang="en-US" sz="900" dirty="0" err="1" smtClean="0">
                          <a:effectLst/>
                          <a:latin typeface="+mj-lt"/>
                          <a:ea typeface="Times New Roman"/>
                          <a:cs typeface="Arial" pitchFamily="34" charset="0"/>
                        </a:rPr>
                        <a:t>pengelolaan</a:t>
                      </a:r>
                      <a:r>
                        <a:rPr lang="en-US" sz="900" dirty="0" smtClean="0">
                          <a:effectLst/>
                          <a:latin typeface="+mj-lt"/>
                          <a:ea typeface="Times New Roman"/>
                          <a:cs typeface="Arial" pitchFamily="34" charset="0"/>
                        </a:rPr>
                        <a:t>, </a:t>
                      </a:r>
                      <a:r>
                        <a:rPr lang="en-US" sz="900" dirty="0" err="1" smtClean="0">
                          <a:effectLst/>
                          <a:latin typeface="+mj-lt"/>
                          <a:ea typeface="Times New Roman"/>
                          <a:cs typeface="Arial" pitchFamily="34" charset="0"/>
                        </a:rPr>
                        <a:t>rehabilitasi</a:t>
                      </a:r>
                      <a:r>
                        <a:rPr lang="en-US" sz="900" dirty="0" smtClean="0">
                          <a:effectLst/>
                          <a:latin typeface="+mj-lt"/>
                          <a:ea typeface="Times New Roman"/>
                          <a:cs typeface="Arial" pitchFamily="34" charset="0"/>
                        </a:rPr>
                        <a:t>  </a:t>
                      </a:r>
                      <a:r>
                        <a:rPr lang="en-US" sz="900" dirty="0" err="1" smtClean="0">
                          <a:effectLst/>
                          <a:latin typeface="+mj-lt"/>
                          <a:ea typeface="Times New Roman"/>
                          <a:cs typeface="Arial" pitchFamily="34" charset="0"/>
                        </a:rPr>
                        <a:t>dan</a:t>
                      </a:r>
                      <a:r>
                        <a:rPr lang="en-US" sz="900" dirty="0" smtClean="0">
                          <a:effectLst/>
                          <a:latin typeface="+mj-lt"/>
                          <a:ea typeface="Times New Roman"/>
                          <a:cs typeface="Arial" pitchFamily="34" charset="0"/>
                        </a:rPr>
                        <a:t> </a:t>
                      </a:r>
                      <a:r>
                        <a:rPr lang="en-US" sz="900" dirty="0" err="1" smtClean="0">
                          <a:effectLst/>
                          <a:latin typeface="+mj-lt"/>
                          <a:ea typeface="Times New Roman"/>
                          <a:cs typeface="Arial" pitchFamily="34" charset="0"/>
                        </a:rPr>
                        <a:t>konservasi</a:t>
                      </a:r>
                      <a:r>
                        <a:rPr lang="en-US" sz="900" dirty="0" smtClean="0">
                          <a:effectLst/>
                          <a:latin typeface="+mj-lt"/>
                          <a:ea typeface="Times New Roman"/>
                          <a:cs typeface="Arial" pitchFamily="34" charset="0"/>
                        </a:rPr>
                        <a:t> </a:t>
                      </a:r>
                      <a:r>
                        <a:rPr lang="en-US" sz="900" dirty="0" err="1" smtClean="0">
                          <a:effectLst/>
                          <a:latin typeface="+mj-lt"/>
                          <a:ea typeface="Times New Roman"/>
                          <a:cs typeface="Arial" pitchFamily="34" charset="0"/>
                        </a:rPr>
                        <a:t>sumber</a:t>
                      </a:r>
                      <a:r>
                        <a:rPr lang="en-US" sz="900" dirty="0" smtClean="0">
                          <a:effectLst/>
                          <a:latin typeface="+mj-lt"/>
                          <a:ea typeface="Times New Roman"/>
                          <a:cs typeface="Arial" pitchFamily="34" charset="0"/>
                        </a:rPr>
                        <a:t>    </a:t>
                      </a:r>
                      <a:r>
                        <a:rPr lang="en-US" sz="900" dirty="0" err="1" smtClean="0">
                          <a:effectLst/>
                          <a:latin typeface="+mj-lt"/>
                          <a:ea typeface="Times New Roman"/>
                          <a:cs typeface="Arial" pitchFamily="34" charset="0"/>
                        </a:rPr>
                        <a:t>daya</a:t>
                      </a:r>
                      <a:r>
                        <a:rPr lang="en-US" sz="900" dirty="0" smtClean="0">
                          <a:effectLst/>
                          <a:latin typeface="+mj-lt"/>
                          <a:ea typeface="Times New Roman"/>
                          <a:cs typeface="Arial" pitchFamily="34" charset="0"/>
                        </a:rPr>
                        <a:t> </a:t>
                      </a:r>
                      <a:r>
                        <a:rPr lang="en-US" sz="900" dirty="0" err="1" smtClean="0">
                          <a:effectLst/>
                          <a:latin typeface="+mj-lt"/>
                          <a:ea typeface="Times New Roman"/>
                          <a:cs typeface="Arial" pitchFamily="34" charset="0"/>
                        </a:rPr>
                        <a:t>kelautan</a:t>
                      </a:r>
                      <a:r>
                        <a:rPr lang="en-US" sz="900" dirty="0" smtClean="0">
                          <a:effectLst/>
                          <a:latin typeface="+mj-lt"/>
                          <a:ea typeface="Times New Roman"/>
                          <a:cs typeface="Arial" pitchFamily="34" charset="0"/>
                        </a:rPr>
                        <a:t> </a:t>
                      </a:r>
                      <a:r>
                        <a:rPr lang="en-US" sz="900" dirty="0" err="1" smtClean="0">
                          <a:effectLst/>
                          <a:latin typeface="+mj-lt"/>
                          <a:ea typeface="Times New Roman"/>
                          <a:cs typeface="Arial" pitchFamily="34" charset="0"/>
                        </a:rPr>
                        <a:t>dan</a:t>
                      </a:r>
                      <a:r>
                        <a:rPr lang="en-US" sz="900" dirty="0" smtClean="0">
                          <a:effectLst/>
                          <a:latin typeface="+mj-lt"/>
                          <a:ea typeface="Times New Roman"/>
                          <a:cs typeface="Arial" pitchFamily="34" charset="0"/>
                        </a:rPr>
                        <a:t>            </a:t>
                      </a:r>
                      <a:r>
                        <a:rPr lang="en-US" sz="900" dirty="0" err="1" smtClean="0">
                          <a:effectLst/>
                          <a:latin typeface="+mj-lt"/>
                          <a:ea typeface="Times New Roman"/>
                          <a:cs typeface="Arial" pitchFamily="34" charset="0"/>
                        </a:rPr>
                        <a:t>perikanan</a:t>
                      </a:r>
                      <a:endParaRPr lang="id-ID" sz="900" dirty="0">
                        <a:effectLst/>
                        <a:latin typeface="+mj-lt"/>
                        <a:ea typeface="Times New Roman"/>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sz="900" dirty="0" err="1" smtClean="0">
                          <a:effectLst/>
                          <a:latin typeface="+mj-lt"/>
                          <a:ea typeface="Times New Roman"/>
                          <a:cs typeface="Arial" pitchFamily="34" charset="0"/>
                        </a:rPr>
                        <a:t>Dokumen</a:t>
                      </a:r>
                      <a:r>
                        <a:rPr lang="en-US" sz="900" dirty="0" smtClean="0">
                          <a:effectLst/>
                          <a:latin typeface="+mj-lt"/>
                          <a:ea typeface="Times New Roman"/>
                          <a:cs typeface="Arial" pitchFamily="34" charset="0"/>
                        </a:rPr>
                        <a:t> </a:t>
                      </a:r>
                      <a:r>
                        <a:rPr lang="en-US" sz="900" dirty="0" err="1" smtClean="0">
                          <a:effectLst/>
                          <a:latin typeface="+mj-lt"/>
                          <a:ea typeface="Times New Roman"/>
                          <a:cs typeface="Arial" pitchFamily="34" charset="0"/>
                        </a:rPr>
                        <a:t>kebijakan</a:t>
                      </a:r>
                      <a:r>
                        <a:rPr lang="en-US" sz="900" dirty="0" smtClean="0">
                          <a:effectLst/>
                          <a:latin typeface="+mj-lt"/>
                          <a:ea typeface="Times New Roman"/>
                          <a:cs typeface="Arial" pitchFamily="34" charset="0"/>
                        </a:rPr>
                        <a:t>               </a:t>
                      </a:r>
                      <a:r>
                        <a:rPr lang="en-US" sz="900" dirty="0" err="1" smtClean="0">
                          <a:effectLst/>
                          <a:latin typeface="+mj-lt"/>
                          <a:ea typeface="Times New Roman"/>
                          <a:cs typeface="Arial" pitchFamily="34" charset="0"/>
                        </a:rPr>
                        <a:t>pengelolaan</a:t>
                      </a:r>
                      <a:r>
                        <a:rPr lang="en-US" sz="900" dirty="0" smtClean="0">
                          <a:effectLst/>
                          <a:latin typeface="+mj-lt"/>
                          <a:ea typeface="Times New Roman"/>
                          <a:cs typeface="Arial" pitchFamily="34" charset="0"/>
                        </a:rPr>
                        <a:t> </a:t>
                      </a:r>
                      <a:r>
                        <a:rPr lang="en-US" sz="900" dirty="0" err="1" smtClean="0">
                          <a:effectLst/>
                          <a:latin typeface="+mj-lt"/>
                          <a:ea typeface="Times New Roman"/>
                          <a:cs typeface="Arial" pitchFamily="34" charset="0"/>
                        </a:rPr>
                        <a:t>wilayah</a:t>
                      </a:r>
                      <a:r>
                        <a:rPr lang="en-US" sz="900" baseline="0" dirty="0" smtClean="0">
                          <a:effectLst/>
                          <a:latin typeface="+mj-lt"/>
                          <a:ea typeface="Times New Roman"/>
                          <a:cs typeface="Arial" pitchFamily="34" charset="0"/>
                        </a:rPr>
                        <a:t> </a:t>
                      </a:r>
                      <a:r>
                        <a:rPr lang="en-US" sz="900" dirty="0" err="1" smtClean="0">
                          <a:effectLst/>
                          <a:latin typeface="+mj-lt"/>
                          <a:ea typeface="Times New Roman"/>
                          <a:cs typeface="Arial" pitchFamily="34" charset="0"/>
                        </a:rPr>
                        <a:t>pesisir</a:t>
                      </a:r>
                      <a:r>
                        <a:rPr lang="en-US" sz="900" dirty="0" smtClean="0">
                          <a:effectLst/>
                          <a:latin typeface="+mj-lt"/>
                          <a:ea typeface="Times New Roman"/>
                          <a:cs typeface="Arial" pitchFamily="34" charset="0"/>
                        </a:rPr>
                        <a:t>   </a:t>
                      </a:r>
                      <a:r>
                        <a:rPr lang="en-US" sz="900" dirty="0" err="1" smtClean="0">
                          <a:effectLst/>
                          <a:latin typeface="+mj-lt"/>
                          <a:ea typeface="Times New Roman"/>
                          <a:cs typeface="Arial" pitchFamily="34" charset="0"/>
                        </a:rPr>
                        <a:t>dan</a:t>
                      </a:r>
                      <a:r>
                        <a:rPr lang="en-US" sz="900" dirty="0" smtClean="0">
                          <a:effectLst/>
                          <a:latin typeface="+mj-lt"/>
                          <a:ea typeface="Times New Roman"/>
                          <a:cs typeface="Arial" pitchFamily="34" charset="0"/>
                        </a:rPr>
                        <a:t> </a:t>
                      </a:r>
                      <a:r>
                        <a:rPr lang="en-US" sz="900" dirty="0" err="1" smtClean="0">
                          <a:effectLst/>
                          <a:latin typeface="+mj-lt"/>
                          <a:ea typeface="Times New Roman"/>
                          <a:cs typeface="Arial" pitchFamily="34" charset="0"/>
                        </a:rPr>
                        <a:t>laut</a:t>
                      </a:r>
                      <a:r>
                        <a:rPr lang="en-US" sz="900" dirty="0" smtClean="0">
                          <a:effectLst/>
                          <a:latin typeface="+mj-lt"/>
                          <a:ea typeface="Times New Roman"/>
                          <a:cs typeface="Arial" pitchFamily="34" charset="0"/>
                        </a:rPr>
                        <a:t>, </a:t>
                      </a:r>
                      <a:r>
                        <a:rPr lang="en-US" sz="900" dirty="0" err="1" smtClean="0">
                          <a:effectLst/>
                          <a:latin typeface="+mj-lt"/>
                          <a:ea typeface="Times New Roman"/>
                          <a:cs typeface="Arial" pitchFamily="34" charset="0"/>
                        </a:rPr>
                        <a:t>jumlah</a:t>
                      </a:r>
                      <a:r>
                        <a:rPr lang="en-US" sz="900" dirty="0" smtClean="0">
                          <a:effectLst/>
                          <a:latin typeface="+mj-lt"/>
                          <a:ea typeface="Times New Roman"/>
                          <a:cs typeface="Arial" pitchFamily="34" charset="0"/>
                        </a:rPr>
                        <a:t> </a:t>
                      </a:r>
                      <a:r>
                        <a:rPr lang="en-US" sz="900" dirty="0" err="1" smtClean="0">
                          <a:effectLst/>
                          <a:latin typeface="+mj-lt"/>
                          <a:ea typeface="Times New Roman"/>
                          <a:cs typeface="Arial" pitchFamily="34" charset="0"/>
                        </a:rPr>
                        <a:t>luasan</a:t>
                      </a:r>
                      <a:r>
                        <a:rPr lang="en-US" sz="900" dirty="0" smtClean="0">
                          <a:effectLst/>
                          <a:latin typeface="+mj-lt"/>
                          <a:ea typeface="Times New Roman"/>
                          <a:cs typeface="Arial" pitchFamily="34" charset="0"/>
                        </a:rPr>
                        <a:t>           </a:t>
                      </a:r>
                      <a:r>
                        <a:rPr lang="en-US" sz="900" dirty="0" err="1" smtClean="0">
                          <a:effectLst/>
                          <a:latin typeface="+mj-lt"/>
                          <a:ea typeface="Times New Roman"/>
                          <a:cs typeface="Arial" pitchFamily="34" charset="0"/>
                        </a:rPr>
                        <a:t>konservasi</a:t>
                      </a:r>
                      <a:r>
                        <a:rPr lang="en-US" sz="900" dirty="0" smtClean="0">
                          <a:effectLst/>
                          <a:latin typeface="+mj-lt"/>
                          <a:ea typeface="Times New Roman"/>
                          <a:cs typeface="Arial" pitchFamily="34" charset="0"/>
                        </a:rPr>
                        <a:t>  </a:t>
                      </a:r>
                      <a:r>
                        <a:rPr lang="en-US" sz="900" dirty="0" err="1" smtClean="0">
                          <a:effectLst/>
                          <a:latin typeface="+mj-lt"/>
                          <a:ea typeface="Times New Roman"/>
                          <a:cs typeface="Arial" pitchFamily="34" charset="0"/>
                        </a:rPr>
                        <a:t>perairan</a:t>
                      </a:r>
                      <a:r>
                        <a:rPr lang="en-US" sz="900" dirty="0" smtClean="0">
                          <a:effectLst/>
                          <a:latin typeface="+mj-lt"/>
                          <a:ea typeface="Times New Roman"/>
                          <a:cs typeface="Arial" pitchFamily="34" charset="0"/>
                        </a:rPr>
                        <a:t> </a:t>
                      </a:r>
                      <a:r>
                        <a:rPr lang="en-US" sz="900" dirty="0" err="1" smtClean="0">
                          <a:effectLst/>
                          <a:latin typeface="+mj-lt"/>
                          <a:ea typeface="Times New Roman"/>
                          <a:cs typeface="Arial" pitchFamily="34" charset="0"/>
                        </a:rPr>
                        <a:t>dan</a:t>
                      </a:r>
                      <a:r>
                        <a:rPr lang="en-US" sz="900" dirty="0" smtClean="0">
                          <a:effectLst/>
                          <a:latin typeface="+mj-lt"/>
                          <a:ea typeface="Times New Roman"/>
                          <a:cs typeface="Arial" pitchFamily="34" charset="0"/>
                        </a:rPr>
                        <a:t>         </a:t>
                      </a:r>
                      <a:r>
                        <a:rPr lang="en-US" sz="900" dirty="0" err="1" smtClean="0">
                          <a:effectLst/>
                          <a:latin typeface="+mj-lt"/>
                          <a:ea typeface="Times New Roman"/>
                          <a:cs typeface="Arial" pitchFamily="34" charset="0"/>
                        </a:rPr>
                        <a:t>jumlah</a:t>
                      </a:r>
                      <a:r>
                        <a:rPr lang="en-US" sz="900" dirty="0" smtClean="0">
                          <a:effectLst/>
                          <a:latin typeface="+mj-lt"/>
                          <a:ea typeface="Times New Roman"/>
                          <a:cs typeface="Arial" pitchFamily="34" charset="0"/>
                        </a:rPr>
                        <a:t> </a:t>
                      </a:r>
                      <a:r>
                        <a:rPr lang="en-US" sz="900" dirty="0" err="1" smtClean="0">
                          <a:effectLst/>
                          <a:latin typeface="+mj-lt"/>
                          <a:ea typeface="Times New Roman"/>
                          <a:cs typeface="Arial" pitchFamily="34" charset="0"/>
                        </a:rPr>
                        <a:t>luasan</a:t>
                      </a:r>
                      <a:r>
                        <a:rPr lang="en-US" sz="900" dirty="0" smtClean="0">
                          <a:effectLst/>
                          <a:latin typeface="+mj-lt"/>
                          <a:ea typeface="Times New Roman"/>
                          <a:cs typeface="Arial" pitchFamily="34" charset="0"/>
                        </a:rPr>
                        <a:t> </a:t>
                      </a:r>
                      <a:r>
                        <a:rPr lang="en-US" sz="900" dirty="0" err="1" smtClean="0">
                          <a:effectLst/>
                          <a:latin typeface="+mj-lt"/>
                          <a:ea typeface="Times New Roman"/>
                          <a:cs typeface="Arial" pitchFamily="34" charset="0"/>
                        </a:rPr>
                        <a:t>rehabilitasi</a:t>
                      </a:r>
                      <a:r>
                        <a:rPr lang="en-US" sz="900" dirty="0" smtClean="0">
                          <a:effectLst/>
                          <a:latin typeface="+mj-lt"/>
                          <a:ea typeface="Times New Roman"/>
                          <a:cs typeface="Arial" pitchFamily="34" charset="0"/>
                        </a:rPr>
                        <a:t>              </a:t>
                      </a:r>
                      <a:r>
                        <a:rPr lang="en-US" sz="900" dirty="0" err="1" smtClean="0">
                          <a:effectLst/>
                          <a:latin typeface="+mj-lt"/>
                          <a:ea typeface="Times New Roman"/>
                          <a:cs typeface="Arial" pitchFamily="34" charset="0"/>
                        </a:rPr>
                        <a:t>kawasan</a:t>
                      </a:r>
                      <a:r>
                        <a:rPr lang="en-US" sz="900" dirty="0" smtClean="0">
                          <a:effectLst/>
                          <a:latin typeface="+mj-lt"/>
                          <a:ea typeface="Times New Roman"/>
                          <a:cs typeface="Arial" pitchFamily="34" charset="0"/>
                        </a:rPr>
                        <a:t> </a:t>
                      </a:r>
                      <a:r>
                        <a:rPr lang="en-US" sz="900" dirty="0" err="1" smtClean="0">
                          <a:effectLst/>
                          <a:latin typeface="+mj-lt"/>
                          <a:ea typeface="Times New Roman"/>
                          <a:cs typeface="Arial" pitchFamily="34" charset="0"/>
                        </a:rPr>
                        <a:t>pesisir</a:t>
                      </a:r>
                      <a:endParaRPr lang="id-ID" sz="900" dirty="0" smtClean="0">
                        <a:effectLst/>
                        <a:latin typeface="+mj-lt"/>
                        <a:ea typeface="Times New Roman"/>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sz="900" dirty="0" err="1" smtClean="0">
                          <a:solidFill>
                            <a:srgbClr val="000000"/>
                          </a:solidFill>
                          <a:effectLst/>
                          <a:latin typeface="+mj-lt"/>
                          <a:ea typeface="Times New Roman"/>
                          <a:cs typeface="Arial" pitchFamily="34" charset="0"/>
                        </a:rPr>
                        <a:t>Penataan</a:t>
                      </a:r>
                      <a:r>
                        <a:rPr lang="en-US" sz="900" dirty="0" smtClean="0">
                          <a:solidFill>
                            <a:srgbClr val="000000"/>
                          </a:solidFill>
                          <a:effectLst/>
                          <a:latin typeface="+mj-lt"/>
                          <a:ea typeface="Times New Roman"/>
                          <a:cs typeface="Arial" pitchFamily="34" charset="0"/>
                        </a:rPr>
                        <a:t> </a:t>
                      </a:r>
                      <a:r>
                        <a:rPr lang="en-US" sz="900" dirty="0" err="1" smtClean="0">
                          <a:solidFill>
                            <a:srgbClr val="000000"/>
                          </a:solidFill>
                          <a:effectLst/>
                          <a:latin typeface="+mj-lt"/>
                          <a:ea typeface="Times New Roman"/>
                          <a:cs typeface="Arial" pitchFamily="34" charset="0"/>
                        </a:rPr>
                        <a:t>dan</a:t>
                      </a:r>
                      <a:r>
                        <a:rPr lang="en-US" sz="900" dirty="0" smtClean="0">
                          <a:solidFill>
                            <a:srgbClr val="000000"/>
                          </a:solidFill>
                          <a:effectLst/>
                          <a:latin typeface="+mj-lt"/>
                          <a:ea typeface="Times New Roman"/>
                          <a:cs typeface="Arial" pitchFamily="34" charset="0"/>
                        </a:rPr>
                        <a:t> </a:t>
                      </a:r>
                      <a:r>
                        <a:rPr lang="en-US" sz="900" dirty="0" err="1" smtClean="0">
                          <a:solidFill>
                            <a:srgbClr val="000000"/>
                          </a:solidFill>
                          <a:effectLst/>
                          <a:latin typeface="+mj-lt"/>
                          <a:ea typeface="Times New Roman"/>
                          <a:cs typeface="Arial" pitchFamily="34" charset="0"/>
                        </a:rPr>
                        <a:t>pemanfaatan</a:t>
                      </a:r>
                      <a:r>
                        <a:rPr lang="en-US" sz="900" dirty="0" smtClean="0">
                          <a:solidFill>
                            <a:srgbClr val="000000"/>
                          </a:solidFill>
                          <a:effectLst/>
                          <a:latin typeface="+mj-lt"/>
                          <a:ea typeface="Times New Roman"/>
                          <a:cs typeface="Arial" pitchFamily="34" charset="0"/>
                        </a:rPr>
                        <a:t> </a:t>
                      </a:r>
                      <a:r>
                        <a:rPr lang="en-US" sz="900" dirty="0" err="1" smtClean="0">
                          <a:solidFill>
                            <a:srgbClr val="000000"/>
                          </a:solidFill>
                          <a:effectLst/>
                          <a:latin typeface="+mj-lt"/>
                          <a:ea typeface="Times New Roman"/>
                          <a:cs typeface="Arial" pitchFamily="34" charset="0"/>
                        </a:rPr>
                        <a:t>wilayah</a:t>
                      </a:r>
                      <a:r>
                        <a:rPr lang="en-US" sz="900" dirty="0" smtClean="0">
                          <a:solidFill>
                            <a:srgbClr val="000000"/>
                          </a:solidFill>
                          <a:effectLst/>
                          <a:latin typeface="+mj-lt"/>
                          <a:ea typeface="Times New Roman"/>
                          <a:cs typeface="Arial" pitchFamily="34" charset="0"/>
                        </a:rPr>
                        <a:t>         </a:t>
                      </a:r>
                      <a:r>
                        <a:rPr lang="en-US" sz="900" dirty="0" err="1" smtClean="0">
                          <a:solidFill>
                            <a:srgbClr val="000000"/>
                          </a:solidFill>
                          <a:effectLst/>
                          <a:latin typeface="+mj-lt"/>
                          <a:ea typeface="Times New Roman"/>
                          <a:cs typeface="Arial" pitchFamily="34" charset="0"/>
                        </a:rPr>
                        <a:t>laut</a:t>
                      </a:r>
                      <a:r>
                        <a:rPr lang="en-US" sz="900" dirty="0" smtClean="0">
                          <a:solidFill>
                            <a:srgbClr val="000000"/>
                          </a:solidFill>
                          <a:effectLst/>
                          <a:latin typeface="+mj-lt"/>
                          <a:ea typeface="Times New Roman"/>
                          <a:cs typeface="Arial" pitchFamily="34" charset="0"/>
                        </a:rPr>
                        <a:t> </a:t>
                      </a:r>
                      <a:r>
                        <a:rPr lang="en-US" sz="900" dirty="0" err="1" smtClean="0">
                          <a:solidFill>
                            <a:srgbClr val="000000"/>
                          </a:solidFill>
                          <a:effectLst/>
                          <a:latin typeface="+mj-lt"/>
                          <a:ea typeface="Times New Roman"/>
                          <a:cs typeface="Arial" pitchFamily="34" charset="0"/>
                        </a:rPr>
                        <a:t>dan</a:t>
                      </a:r>
                      <a:r>
                        <a:rPr lang="en-US" sz="900" dirty="0" smtClean="0">
                          <a:solidFill>
                            <a:srgbClr val="000000"/>
                          </a:solidFill>
                          <a:effectLst/>
                          <a:latin typeface="+mj-lt"/>
                          <a:ea typeface="Times New Roman"/>
                          <a:cs typeface="Arial" pitchFamily="34" charset="0"/>
                        </a:rPr>
                        <a:t> </a:t>
                      </a:r>
                      <a:r>
                        <a:rPr lang="en-US" sz="900" dirty="0" err="1" smtClean="0">
                          <a:solidFill>
                            <a:srgbClr val="000000"/>
                          </a:solidFill>
                          <a:effectLst/>
                          <a:latin typeface="+mj-lt"/>
                          <a:ea typeface="Times New Roman"/>
                          <a:cs typeface="Arial" pitchFamily="34" charset="0"/>
                        </a:rPr>
                        <a:t>pesisir</a:t>
                      </a:r>
                      <a:r>
                        <a:rPr lang="en-US" sz="900" dirty="0" smtClean="0">
                          <a:solidFill>
                            <a:srgbClr val="000000"/>
                          </a:solidFill>
                          <a:effectLst/>
                          <a:latin typeface="+mj-lt"/>
                          <a:ea typeface="Times New Roman"/>
                          <a:cs typeface="Arial" pitchFamily="34" charset="0"/>
                        </a:rPr>
                        <a:t> </a:t>
                      </a:r>
                      <a:r>
                        <a:rPr lang="en-US" sz="900" dirty="0" err="1" smtClean="0">
                          <a:solidFill>
                            <a:srgbClr val="000000"/>
                          </a:solidFill>
                          <a:effectLst/>
                          <a:latin typeface="+mj-lt"/>
                          <a:ea typeface="Times New Roman"/>
                          <a:cs typeface="Arial" pitchFamily="34" charset="0"/>
                        </a:rPr>
                        <a:t>secara</a:t>
                      </a:r>
                      <a:r>
                        <a:rPr lang="en-US" sz="900" dirty="0" smtClean="0">
                          <a:solidFill>
                            <a:srgbClr val="000000"/>
                          </a:solidFill>
                          <a:effectLst/>
                          <a:latin typeface="+mj-lt"/>
                          <a:ea typeface="Times New Roman"/>
                          <a:cs typeface="Arial" pitchFamily="34" charset="0"/>
                        </a:rPr>
                        <a:t> </a:t>
                      </a:r>
                      <a:r>
                        <a:rPr lang="en-US" sz="900" dirty="0" err="1" smtClean="0">
                          <a:solidFill>
                            <a:srgbClr val="000000"/>
                          </a:solidFill>
                          <a:effectLst/>
                          <a:latin typeface="+mj-lt"/>
                          <a:ea typeface="Times New Roman"/>
                          <a:cs typeface="Arial" pitchFamily="34" charset="0"/>
                        </a:rPr>
                        <a:t>berkelanjutan</a:t>
                      </a:r>
                      <a:r>
                        <a:rPr lang="en-US" sz="900" dirty="0" smtClean="0">
                          <a:solidFill>
                            <a:srgbClr val="000000"/>
                          </a:solidFill>
                          <a:effectLst/>
                          <a:latin typeface="+mj-lt"/>
                          <a:ea typeface="Times New Roman"/>
                          <a:cs typeface="Arial" pitchFamily="34" charset="0"/>
                        </a:rPr>
                        <a:t>      </a:t>
                      </a:r>
                      <a:r>
                        <a:rPr lang="en-US" sz="900" dirty="0" err="1" smtClean="0">
                          <a:solidFill>
                            <a:srgbClr val="000000"/>
                          </a:solidFill>
                          <a:effectLst/>
                          <a:latin typeface="+mj-lt"/>
                          <a:ea typeface="Times New Roman"/>
                          <a:cs typeface="Arial" pitchFamily="34" charset="0"/>
                        </a:rPr>
                        <a:t>dan</a:t>
                      </a:r>
                      <a:r>
                        <a:rPr lang="en-US" sz="900" dirty="0" smtClean="0">
                          <a:solidFill>
                            <a:srgbClr val="000000"/>
                          </a:solidFill>
                          <a:effectLst/>
                          <a:latin typeface="+mj-lt"/>
                          <a:ea typeface="Times New Roman"/>
                          <a:cs typeface="Arial" pitchFamily="34" charset="0"/>
                        </a:rPr>
                        <a:t> </a:t>
                      </a:r>
                      <a:r>
                        <a:rPr lang="en-US" sz="900" dirty="0" err="1" smtClean="0">
                          <a:solidFill>
                            <a:srgbClr val="000000"/>
                          </a:solidFill>
                          <a:effectLst/>
                          <a:latin typeface="+mj-lt"/>
                          <a:ea typeface="Times New Roman"/>
                          <a:cs typeface="Arial" pitchFamily="34" charset="0"/>
                        </a:rPr>
                        <a:t>lestari</a:t>
                      </a:r>
                      <a:endParaRPr lang="id-ID" sz="900" dirty="0" smtClean="0">
                        <a:effectLst/>
                        <a:latin typeface="+mj-lt"/>
                        <a:ea typeface="Times New Roman"/>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7800" indent="-177800" algn="l">
                        <a:spcBef>
                          <a:spcPts val="0"/>
                        </a:spcBef>
                        <a:spcAft>
                          <a:spcPts val="0"/>
                        </a:spcAft>
                        <a:buFont typeface="+mj-lt"/>
                        <a:buAutoNum type="arabicPeriod"/>
                      </a:pPr>
                      <a:r>
                        <a:rPr kumimoji="0" lang="en-US" sz="900" kern="1200" dirty="0" err="1" smtClean="0">
                          <a:solidFill>
                            <a:schemeClr val="dk1"/>
                          </a:solidFill>
                          <a:effectLst/>
                          <a:latin typeface="+mj-lt"/>
                          <a:ea typeface="+mn-ea"/>
                          <a:cs typeface="Arial" pitchFamily="34" charset="0"/>
                        </a:rPr>
                        <a:t>Tersusunnya</a:t>
                      </a:r>
                      <a:r>
                        <a:rPr kumimoji="0" lang="en-US" sz="900" kern="1200" dirty="0" smtClean="0">
                          <a:solidFill>
                            <a:schemeClr val="dk1"/>
                          </a:solidFill>
                          <a:effectLst/>
                          <a:latin typeface="+mj-lt"/>
                          <a:ea typeface="+mn-ea"/>
                          <a:cs typeface="Arial" pitchFamily="34" charset="0"/>
                        </a:rPr>
                        <a:t> </a:t>
                      </a:r>
                      <a:r>
                        <a:rPr kumimoji="0" lang="en-US" sz="900" kern="1200" dirty="0" err="1" smtClean="0">
                          <a:solidFill>
                            <a:schemeClr val="dk1"/>
                          </a:solidFill>
                          <a:effectLst/>
                          <a:latin typeface="+mj-lt"/>
                          <a:ea typeface="+mn-ea"/>
                          <a:cs typeface="Arial" pitchFamily="34" charset="0"/>
                        </a:rPr>
                        <a:t>dokumen</a:t>
                      </a:r>
                      <a:r>
                        <a:rPr kumimoji="0" lang="en-US" sz="900" kern="1200" baseline="0" dirty="0" smtClean="0">
                          <a:solidFill>
                            <a:schemeClr val="dk1"/>
                          </a:solidFill>
                          <a:effectLst/>
                          <a:latin typeface="+mj-lt"/>
                          <a:ea typeface="+mn-ea"/>
                          <a:cs typeface="Arial" pitchFamily="34" charset="0"/>
                        </a:rPr>
                        <a:t> </a:t>
                      </a:r>
                      <a:r>
                        <a:rPr kumimoji="0" lang="en-US" sz="900" kern="1200" dirty="0" err="1" smtClean="0">
                          <a:solidFill>
                            <a:schemeClr val="dk1"/>
                          </a:solidFill>
                          <a:effectLst/>
                          <a:latin typeface="+mj-lt"/>
                          <a:ea typeface="+mn-ea"/>
                          <a:cs typeface="Arial" pitchFamily="34" charset="0"/>
                        </a:rPr>
                        <a:t>kebijakan</a:t>
                      </a:r>
                      <a:r>
                        <a:rPr kumimoji="0" lang="en-US" sz="900" kern="1200" dirty="0" smtClean="0">
                          <a:solidFill>
                            <a:schemeClr val="dk1"/>
                          </a:solidFill>
                          <a:effectLst/>
                          <a:latin typeface="+mj-lt"/>
                          <a:ea typeface="+mn-ea"/>
                          <a:cs typeface="Arial" pitchFamily="34" charset="0"/>
                        </a:rPr>
                        <a:t> </a:t>
                      </a:r>
                      <a:r>
                        <a:rPr kumimoji="0" lang="en-US" sz="900" kern="1200" dirty="0" err="1" smtClean="0">
                          <a:solidFill>
                            <a:schemeClr val="dk1"/>
                          </a:solidFill>
                          <a:effectLst/>
                          <a:latin typeface="+mj-lt"/>
                          <a:ea typeface="+mn-ea"/>
                          <a:cs typeface="Arial" pitchFamily="34" charset="0"/>
                        </a:rPr>
                        <a:t>pemerintah</a:t>
                      </a:r>
                      <a:r>
                        <a:rPr kumimoji="0" lang="en-US" sz="900" kern="1200" dirty="0" smtClean="0">
                          <a:solidFill>
                            <a:schemeClr val="dk1"/>
                          </a:solidFill>
                          <a:effectLst/>
                          <a:latin typeface="+mj-lt"/>
                          <a:ea typeface="+mn-ea"/>
                          <a:cs typeface="Arial" pitchFamily="34" charset="0"/>
                        </a:rPr>
                        <a:t>     </a:t>
                      </a:r>
                      <a:r>
                        <a:rPr kumimoji="0" lang="en-US" sz="900" kern="1200" dirty="0" err="1" smtClean="0">
                          <a:solidFill>
                            <a:schemeClr val="dk1"/>
                          </a:solidFill>
                          <a:effectLst/>
                          <a:latin typeface="+mj-lt"/>
                          <a:ea typeface="+mn-ea"/>
                          <a:cs typeface="Arial" pitchFamily="34" charset="0"/>
                        </a:rPr>
                        <a:t>tentang</a:t>
                      </a:r>
                      <a:r>
                        <a:rPr kumimoji="0" lang="en-US" sz="900" kern="1200" dirty="0" smtClean="0">
                          <a:solidFill>
                            <a:schemeClr val="dk1"/>
                          </a:solidFill>
                          <a:effectLst/>
                          <a:latin typeface="+mj-lt"/>
                          <a:ea typeface="+mn-ea"/>
                          <a:cs typeface="Arial" pitchFamily="34" charset="0"/>
                        </a:rPr>
                        <a:t> </a:t>
                      </a:r>
                      <a:r>
                        <a:rPr kumimoji="0" lang="en-US" sz="900" kern="1200" dirty="0" err="1" smtClean="0">
                          <a:solidFill>
                            <a:schemeClr val="dk1"/>
                          </a:solidFill>
                          <a:effectLst/>
                          <a:latin typeface="+mj-lt"/>
                          <a:ea typeface="+mn-ea"/>
                          <a:cs typeface="Arial" pitchFamily="34" charset="0"/>
                        </a:rPr>
                        <a:t>pengelolaan</a:t>
                      </a:r>
                      <a:r>
                        <a:rPr kumimoji="0" lang="en-US" sz="900" kern="1200" dirty="0" smtClean="0">
                          <a:solidFill>
                            <a:schemeClr val="dk1"/>
                          </a:solidFill>
                          <a:effectLst/>
                          <a:latin typeface="+mj-lt"/>
                          <a:ea typeface="+mn-ea"/>
                          <a:cs typeface="Arial" pitchFamily="34" charset="0"/>
                        </a:rPr>
                        <a:t> </a:t>
                      </a:r>
                      <a:r>
                        <a:rPr kumimoji="0" lang="en-US" sz="900" kern="1200" dirty="0" err="1" smtClean="0">
                          <a:solidFill>
                            <a:schemeClr val="dk1"/>
                          </a:solidFill>
                          <a:effectLst/>
                          <a:latin typeface="+mj-lt"/>
                          <a:ea typeface="+mn-ea"/>
                          <a:cs typeface="Arial" pitchFamily="34" charset="0"/>
                        </a:rPr>
                        <a:t>wilayah</a:t>
                      </a:r>
                      <a:r>
                        <a:rPr kumimoji="0" lang="en-US" sz="900" kern="1200" dirty="0" smtClean="0">
                          <a:solidFill>
                            <a:schemeClr val="dk1"/>
                          </a:solidFill>
                          <a:effectLst/>
                          <a:latin typeface="+mj-lt"/>
                          <a:ea typeface="+mn-ea"/>
                          <a:cs typeface="Arial" pitchFamily="34" charset="0"/>
                        </a:rPr>
                        <a:t> </a:t>
                      </a:r>
                      <a:r>
                        <a:rPr kumimoji="0" lang="en-US" sz="900" kern="1200" dirty="0" err="1" smtClean="0">
                          <a:solidFill>
                            <a:schemeClr val="dk1"/>
                          </a:solidFill>
                          <a:effectLst/>
                          <a:latin typeface="+mj-lt"/>
                          <a:ea typeface="+mn-ea"/>
                          <a:cs typeface="Arial" pitchFamily="34" charset="0"/>
                        </a:rPr>
                        <a:t>pesisir</a:t>
                      </a:r>
                      <a:r>
                        <a:rPr kumimoji="0" lang="en-US" sz="900" kern="1200" dirty="0" smtClean="0">
                          <a:solidFill>
                            <a:schemeClr val="dk1"/>
                          </a:solidFill>
                          <a:effectLst/>
                          <a:latin typeface="+mj-lt"/>
                          <a:ea typeface="+mn-ea"/>
                          <a:cs typeface="Arial" pitchFamily="34" charset="0"/>
                        </a:rPr>
                        <a:t>  </a:t>
                      </a:r>
                      <a:r>
                        <a:rPr kumimoji="0" lang="en-US" sz="900" kern="1200" dirty="0" err="1" smtClean="0">
                          <a:solidFill>
                            <a:schemeClr val="dk1"/>
                          </a:solidFill>
                          <a:effectLst/>
                          <a:latin typeface="+mj-lt"/>
                          <a:ea typeface="+mn-ea"/>
                          <a:cs typeface="Arial" pitchFamily="34" charset="0"/>
                        </a:rPr>
                        <a:t>dan</a:t>
                      </a:r>
                      <a:r>
                        <a:rPr kumimoji="0" lang="en-US" sz="900" kern="1200" dirty="0" smtClean="0">
                          <a:solidFill>
                            <a:schemeClr val="dk1"/>
                          </a:solidFill>
                          <a:effectLst/>
                          <a:latin typeface="+mj-lt"/>
                          <a:ea typeface="+mn-ea"/>
                          <a:cs typeface="Arial" pitchFamily="34" charset="0"/>
                        </a:rPr>
                        <a:t> </a:t>
                      </a:r>
                      <a:r>
                        <a:rPr kumimoji="0" lang="en-US" sz="900" kern="1200" dirty="0" err="1" smtClean="0">
                          <a:solidFill>
                            <a:schemeClr val="dk1"/>
                          </a:solidFill>
                          <a:effectLst/>
                          <a:latin typeface="+mj-lt"/>
                          <a:ea typeface="+mn-ea"/>
                          <a:cs typeface="Arial" pitchFamily="34" charset="0"/>
                        </a:rPr>
                        <a:t>laut</a:t>
                      </a:r>
                      <a:endParaRPr kumimoji="0" lang="en-US" sz="900" kern="1200" dirty="0" smtClean="0">
                        <a:solidFill>
                          <a:schemeClr val="dk1"/>
                        </a:solidFill>
                        <a:effectLst/>
                        <a:latin typeface="+mj-lt"/>
                        <a:ea typeface="+mn-ea"/>
                        <a:cs typeface="Arial" pitchFamily="34" charset="0"/>
                      </a:endParaRPr>
                    </a:p>
                    <a:p>
                      <a:pPr marL="177800" indent="-177800" algn="l">
                        <a:spcBef>
                          <a:spcPts val="0"/>
                        </a:spcBef>
                        <a:spcAft>
                          <a:spcPts val="0"/>
                        </a:spcAft>
                        <a:buFont typeface="+mj-lt"/>
                        <a:buAutoNum type="arabicPeriod"/>
                      </a:pPr>
                      <a:endParaRPr kumimoji="0" lang="id-ID" sz="900" kern="1200" dirty="0" smtClean="0">
                        <a:solidFill>
                          <a:schemeClr val="dk1"/>
                        </a:solidFill>
                        <a:effectLst/>
                        <a:latin typeface="+mj-lt"/>
                        <a:ea typeface="+mn-ea"/>
                        <a:cs typeface="Arial" pitchFamily="34" charset="0"/>
                      </a:endParaRPr>
                    </a:p>
                    <a:p>
                      <a:pPr marL="177800" indent="-177800" algn="l">
                        <a:spcBef>
                          <a:spcPts val="0"/>
                        </a:spcBef>
                        <a:spcAft>
                          <a:spcPts val="0"/>
                        </a:spcAft>
                        <a:buFont typeface="+mj-lt"/>
                        <a:buAutoNum type="arabicPeriod"/>
                      </a:pPr>
                      <a:r>
                        <a:rPr kumimoji="0" lang="en-US" sz="900" kern="1200" dirty="0" err="1" smtClean="0">
                          <a:solidFill>
                            <a:schemeClr val="dk1"/>
                          </a:solidFill>
                          <a:effectLst/>
                          <a:latin typeface="+mj-lt"/>
                          <a:ea typeface="+mn-ea"/>
                          <a:cs typeface="Arial" pitchFamily="34" charset="0"/>
                        </a:rPr>
                        <a:t>Pengelolaan</a:t>
                      </a:r>
                      <a:r>
                        <a:rPr kumimoji="0" lang="en-US" sz="900" kern="1200" dirty="0" smtClean="0">
                          <a:solidFill>
                            <a:schemeClr val="dk1"/>
                          </a:solidFill>
                          <a:effectLst/>
                          <a:latin typeface="+mj-lt"/>
                          <a:ea typeface="+mn-ea"/>
                          <a:cs typeface="Arial" pitchFamily="34" charset="0"/>
                        </a:rPr>
                        <a:t> </a:t>
                      </a:r>
                      <a:r>
                        <a:rPr kumimoji="0" lang="en-US" sz="900" kern="1200" dirty="0" err="1" smtClean="0">
                          <a:solidFill>
                            <a:schemeClr val="dk1"/>
                          </a:solidFill>
                          <a:effectLst/>
                          <a:latin typeface="+mj-lt"/>
                          <a:ea typeface="+mn-ea"/>
                          <a:cs typeface="Arial" pitchFamily="34" charset="0"/>
                        </a:rPr>
                        <a:t>dan</a:t>
                      </a:r>
                      <a:r>
                        <a:rPr kumimoji="0" lang="en-US" sz="900" kern="1200" dirty="0" smtClean="0">
                          <a:solidFill>
                            <a:schemeClr val="dk1"/>
                          </a:solidFill>
                          <a:effectLst/>
                          <a:latin typeface="+mj-lt"/>
                          <a:ea typeface="+mn-ea"/>
                          <a:cs typeface="Arial" pitchFamily="34" charset="0"/>
                        </a:rPr>
                        <a:t> </a:t>
                      </a:r>
                      <a:r>
                        <a:rPr kumimoji="0" lang="en-US" sz="900" kern="1200" dirty="0" err="1" smtClean="0">
                          <a:solidFill>
                            <a:schemeClr val="dk1"/>
                          </a:solidFill>
                          <a:effectLst/>
                          <a:latin typeface="+mj-lt"/>
                          <a:ea typeface="+mn-ea"/>
                          <a:cs typeface="Arial" pitchFamily="34" charset="0"/>
                        </a:rPr>
                        <a:t>penataan</a:t>
                      </a:r>
                      <a:r>
                        <a:rPr kumimoji="0" lang="en-US" sz="900" kern="1200" baseline="0" dirty="0" smtClean="0">
                          <a:solidFill>
                            <a:schemeClr val="dk1"/>
                          </a:solidFill>
                          <a:effectLst/>
                          <a:latin typeface="+mj-lt"/>
                          <a:ea typeface="+mn-ea"/>
                          <a:cs typeface="Arial" pitchFamily="34" charset="0"/>
                        </a:rPr>
                        <a:t> </a:t>
                      </a:r>
                      <a:r>
                        <a:rPr kumimoji="0" lang="en-US" sz="900" kern="1200" dirty="0" err="1" smtClean="0">
                          <a:solidFill>
                            <a:schemeClr val="dk1"/>
                          </a:solidFill>
                          <a:effectLst/>
                          <a:latin typeface="+mj-lt"/>
                          <a:ea typeface="+mn-ea"/>
                          <a:cs typeface="Arial" pitchFamily="34" charset="0"/>
                        </a:rPr>
                        <a:t>kawasan</a:t>
                      </a:r>
                      <a:r>
                        <a:rPr kumimoji="0" lang="en-US" sz="900" kern="1200" dirty="0" smtClean="0">
                          <a:solidFill>
                            <a:schemeClr val="dk1"/>
                          </a:solidFill>
                          <a:effectLst/>
                          <a:latin typeface="+mj-lt"/>
                          <a:ea typeface="+mn-ea"/>
                          <a:cs typeface="Arial" pitchFamily="34" charset="0"/>
                        </a:rPr>
                        <a:t> </a:t>
                      </a:r>
                      <a:r>
                        <a:rPr kumimoji="0" lang="en-US" sz="900" kern="1200" dirty="0" err="1" smtClean="0">
                          <a:solidFill>
                            <a:schemeClr val="dk1"/>
                          </a:solidFill>
                          <a:effectLst/>
                          <a:latin typeface="+mj-lt"/>
                          <a:ea typeface="+mn-ea"/>
                          <a:cs typeface="Arial" pitchFamily="34" charset="0"/>
                        </a:rPr>
                        <a:t>konservasi</a:t>
                      </a:r>
                      <a:endParaRPr kumimoji="0" lang="en-US" sz="900" kern="1200" dirty="0" smtClean="0">
                        <a:solidFill>
                          <a:schemeClr val="dk1"/>
                        </a:solidFill>
                        <a:effectLst/>
                        <a:latin typeface="+mj-lt"/>
                        <a:ea typeface="+mn-ea"/>
                        <a:cs typeface="Arial" pitchFamily="34" charset="0"/>
                      </a:endParaRPr>
                    </a:p>
                    <a:p>
                      <a:pPr marL="177800" indent="-177800" algn="l">
                        <a:spcBef>
                          <a:spcPts val="0"/>
                        </a:spcBef>
                        <a:spcAft>
                          <a:spcPts val="0"/>
                        </a:spcAft>
                        <a:buFont typeface="+mj-lt"/>
                        <a:buAutoNum type="arabicPeriod"/>
                      </a:pPr>
                      <a:endParaRPr kumimoji="0" lang="id-ID" sz="900" kern="1200" dirty="0" smtClean="0">
                        <a:solidFill>
                          <a:schemeClr val="dk1"/>
                        </a:solidFill>
                        <a:effectLst/>
                        <a:latin typeface="+mj-lt"/>
                        <a:ea typeface="+mn-ea"/>
                        <a:cs typeface="Arial" pitchFamily="34" charset="0"/>
                      </a:endParaRPr>
                    </a:p>
                    <a:p>
                      <a:pPr marL="177800" indent="-177800" algn="l">
                        <a:spcBef>
                          <a:spcPts val="0"/>
                        </a:spcBef>
                        <a:spcAft>
                          <a:spcPts val="0"/>
                        </a:spcAft>
                        <a:buFont typeface="+mj-lt"/>
                        <a:buAutoNum type="arabicPeriod"/>
                      </a:pPr>
                      <a:r>
                        <a:rPr kumimoji="0" lang="en-US" sz="900" kern="1200" dirty="0" err="1" smtClean="0">
                          <a:solidFill>
                            <a:schemeClr val="dk1"/>
                          </a:solidFill>
                          <a:effectLst/>
                          <a:latin typeface="+mj-lt"/>
                          <a:ea typeface="+mn-ea"/>
                          <a:cs typeface="Arial" pitchFamily="34" charset="0"/>
                        </a:rPr>
                        <a:t>Rehabilitasi</a:t>
                      </a:r>
                      <a:r>
                        <a:rPr kumimoji="0" lang="en-US" sz="900" kern="1200" dirty="0" smtClean="0">
                          <a:solidFill>
                            <a:schemeClr val="dk1"/>
                          </a:solidFill>
                          <a:effectLst/>
                          <a:latin typeface="+mj-lt"/>
                          <a:ea typeface="+mn-ea"/>
                          <a:cs typeface="Arial" pitchFamily="34" charset="0"/>
                        </a:rPr>
                        <a:t> </a:t>
                      </a:r>
                      <a:r>
                        <a:rPr kumimoji="0" lang="en-US" sz="900" kern="1200" dirty="0" err="1" smtClean="0">
                          <a:solidFill>
                            <a:schemeClr val="dk1"/>
                          </a:solidFill>
                          <a:effectLst/>
                          <a:latin typeface="+mj-lt"/>
                          <a:ea typeface="+mn-ea"/>
                          <a:cs typeface="Arial" pitchFamily="34" charset="0"/>
                        </a:rPr>
                        <a:t>pantai</a:t>
                      </a:r>
                      <a:endParaRPr lang="ko-KR" altLang="en-US" sz="900" dirty="0">
                        <a:solidFill>
                          <a:schemeClr val="tx1">
                            <a:lumMod val="75000"/>
                            <a:lumOff val="25000"/>
                          </a:schemeClr>
                        </a:solidFill>
                        <a:latin typeface="+mj-lt"/>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19815">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900" dirty="0" smtClean="0">
                          <a:solidFill>
                            <a:schemeClr val="tx1">
                              <a:lumMod val="75000"/>
                              <a:lumOff val="25000"/>
                            </a:schemeClr>
                          </a:solidFill>
                          <a:latin typeface="+mj-lt"/>
                          <a:cs typeface="Arial" pitchFamily="34" charset="0"/>
                        </a:rPr>
                        <a:t>5.</a:t>
                      </a:r>
                      <a:endParaRPr lang="ko-KR" altLang="en-US" sz="900" dirty="0">
                        <a:solidFill>
                          <a:schemeClr val="tx1">
                            <a:lumMod val="75000"/>
                            <a:lumOff val="25000"/>
                          </a:schemeClr>
                        </a:solidFill>
                        <a:latin typeface="+mj-lt"/>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spcBef>
                          <a:spcPts val="300"/>
                        </a:spcBef>
                        <a:spcAft>
                          <a:spcPts val="300"/>
                        </a:spcAft>
                      </a:pPr>
                      <a:r>
                        <a:rPr lang="en-US" sz="900" dirty="0" err="1" smtClean="0">
                          <a:effectLst/>
                          <a:latin typeface="+mj-lt"/>
                          <a:ea typeface="Times New Roman"/>
                          <a:cs typeface="Arial" pitchFamily="34" charset="0"/>
                        </a:rPr>
                        <a:t>Meningkatkan</a:t>
                      </a:r>
                      <a:r>
                        <a:rPr lang="en-US" sz="900" dirty="0" smtClean="0">
                          <a:effectLst/>
                          <a:latin typeface="+mj-lt"/>
                          <a:ea typeface="Times New Roman"/>
                          <a:cs typeface="Arial" pitchFamily="34" charset="0"/>
                        </a:rPr>
                        <a:t> </a:t>
                      </a:r>
                      <a:r>
                        <a:rPr lang="en-US" sz="900" dirty="0" err="1" smtClean="0">
                          <a:effectLst/>
                          <a:latin typeface="+mj-lt"/>
                          <a:ea typeface="Times New Roman"/>
                          <a:cs typeface="Arial" pitchFamily="34" charset="0"/>
                        </a:rPr>
                        <a:t>upaya</a:t>
                      </a:r>
                      <a:r>
                        <a:rPr lang="en-US" sz="900" dirty="0" smtClean="0">
                          <a:effectLst/>
                          <a:latin typeface="+mj-lt"/>
                          <a:ea typeface="Times New Roman"/>
                          <a:cs typeface="Arial" pitchFamily="34" charset="0"/>
                        </a:rPr>
                        <a:t>        </a:t>
                      </a:r>
                      <a:r>
                        <a:rPr lang="en-US" sz="900" dirty="0" err="1" smtClean="0">
                          <a:effectLst/>
                          <a:latin typeface="+mj-lt"/>
                          <a:ea typeface="Times New Roman"/>
                          <a:cs typeface="Arial" pitchFamily="34" charset="0"/>
                        </a:rPr>
                        <a:t>pengawasan</a:t>
                      </a:r>
                      <a:r>
                        <a:rPr lang="en-US" sz="900" dirty="0" smtClean="0">
                          <a:effectLst/>
                          <a:latin typeface="+mj-lt"/>
                          <a:ea typeface="Times New Roman"/>
                          <a:cs typeface="Arial" pitchFamily="34" charset="0"/>
                        </a:rPr>
                        <a:t> </a:t>
                      </a:r>
                      <a:r>
                        <a:rPr lang="en-US" sz="900" dirty="0" err="1" smtClean="0">
                          <a:effectLst/>
                          <a:latin typeface="+mj-lt"/>
                          <a:ea typeface="Times New Roman"/>
                          <a:cs typeface="Arial" pitchFamily="34" charset="0"/>
                        </a:rPr>
                        <a:t>pemanfatan</a:t>
                      </a:r>
                      <a:r>
                        <a:rPr lang="en-US" sz="900" dirty="0" smtClean="0">
                          <a:effectLst/>
                          <a:latin typeface="+mj-lt"/>
                          <a:ea typeface="Times New Roman"/>
                          <a:cs typeface="Arial" pitchFamily="34" charset="0"/>
                        </a:rPr>
                        <a:t> </a:t>
                      </a:r>
                      <a:r>
                        <a:rPr lang="en-US" sz="900" dirty="0" err="1" smtClean="0">
                          <a:effectLst/>
                          <a:latin typeface="+mj-lt"/>
                          <a:ea typeface="Times New Roman"/>
                          <a:cs typeface="Arial" pitchFamily="34" charset="0"/>
                        </a:rPr>
                        <a:t>sumber</a:t>
                      </a:r>
                      <a:r>
                        <a:rPr lang="en-US" sz="900" dirty="0" smtClean="0">
                          <a:effectLst/>
                          <a:latin typeface="+mj-lt"/>
                          <a:ea typeface="Times New Roman"/>
                          <a:cs typeface="Arial" pitchFamily="34" charset="0"/>
                        </a:rPr>
                        <a:t> </a:t>
                      </a:r>
                      <a:r>
                        <a:rPr lang="en-US" sz="900" dirty="0" err="1" smtClean="0">
                          <a:effectLst/>
                          <a:latin typeface="+mj-lt"/>
                          <a:ea typeface="Times New Roman"/>
                          <a:cs typeface="Arial" pitchFamily="34" charset="0"/>
                        </a:rPr>
                        <a:t>daya</a:t>
                      </a:r>
                      <a:r>
                        <a:rPr lang="en-US" sz="900" dirty="0" smtClean="0">
                          <a:effectLst/>
                          <a:latin typeface="+mj-lt"/>
                          <a:ea typeface="Times New Roman"/>
                          <a:cs typeface="Arial" pitchFamily="34" charset="0"/>
                        </a:rPr>
                        <a:t> </a:t>
                      </a:r>
                      <a:r>
                        <a:rPr lang="en-US" sz="900" dirty="0" err="1" smtClean="0">
                          <a:effectLst/>
                          <a:latin typeface="+mj-lt"/>
                          <a:ea typeface="Times New Roman"/>
                          <a:cs typeface="Arial" pitchFamily="34" charset="0"/>
                        </a:rPr>
                        <a:t>kelautan</a:t>
                      </a:r>
                      <a:r>
                        <a:rPr lang="en-US" sz="900" dirty="0" smtClean="0">
                          <a:effectLst/>
                          <a:latin typeface="+mj-lt"/>
                          <a:ea typeface="Times New Roman"/>
                          <a:cs typeface="Arial" pitchFamily="34" charset="0"/>
                        </a:rPr>
                        <a:t> </a:t>
                      </a:r>
                      <a:r>
                        <a:rPr lang="en-US" sz="900" dirty="0" err="1" smtClean="0">
                          <a:effectLst/>
                          <a:latin typeface="+mj-lt"/>
                          <a:ea typeface="Times New Roman"/>
                          <a:cs typeface="Arial" pitchFamily="34" charset="0"/>
                        </a:rPr>
                        <a:t>dan</a:t>
                      </a:r>
                      <a:r>
                        <a:rPr lang="en-US" sz="900" dirty="0" smtClean="0">
                          <a:effectLst/>
                          <a:latin typeface="+mj-lt"/>
                          <a:ea typeface="Times New Roman"/>
                          <a:cs typeface="Arial" pitchFamily="34" charset="0"/>
                        </a:rPr>
                        <a:t> </a:t>
                      </a:r>
                      <a:r>
                        <a:rPr lang="en-US" sz="900" dirty="0" err="1" smtClean="0">
                          <a:effectLst/>
                          <a:latin typeface="+mj-lt"/>
                          <a:ea typeface="Times New Roman"/>
                          <a:cs typeface="Arial" pitchFamily="34" charset="0"/>
                        </a:rPr>
                        <a:t>perikanan</a:t>
                      </a:r>
                      <a:endParaRPr lang="id-ID" sz="900" dirty="0">
                        <a:effectLst/>
                        <a:latin typeface="+mj-lt"/>
                        <a:ea typeface="Times New Roman"/>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sz="900" dirty="0" err="1" smtClean="0">
                          <a:solidFill>
                            <a:srgbClr val="000000"/>
                          </a:solidFill>
                          <a:effectLst/>
                          <a:latin typeface="+mj-lt"/>
                          <a:ea typeface="Times New Roman"/>
                          <a:cs typeface="Arial" pitchFamily="34" charset="0"/>
                        </a:rPr>
                        <a:t>Persentase</a:t>
                      </a:r>
                      <a:r>
                        <a:rPr lang="en-US" sz="900" dirty="0" smtClean="0">
                          <a:solidFill>
                            <a:srgbClr val="000000"/>
                          </a:solidFill>
                          <a:effectLst/>
                          <a:latin typeface="+mj-lt"/>
                          <a:ea typeface="Times New Roman"/>
                          <a:cs typeface="Arial" pitchFamily="34" charset="0"/>
                        </a:rPr>
                        <a:t> </a:t>
                      </a:r>
                      <a:r>
                        <a:rPr lang="en-US" sz="900" dirty="0" err="1" smtClean="0">
                          <a:solidFill>
                            <a:srgbClr val="000000"/>
                          </a:solidFill>
                          <a:effectLst/>
                          <a:latin typeface="+mj-lt"/>
                          <a:ea typeface="Times New Roman"/>
                          <a:cs typeface="Arial" pitchFamily="34" charset="0"/>
                        </a:rPr>
                        <a:t>kepatuhan</a:t>
                      </a:r>
                      <a:r>
                        <a:rPr lang="en-US" sz="900" dirty="0" smtClean="0">
                          <a:solidFill>
                            <a:srgbClr val="000000"/>
                          </a:solidFill>
                          <a:effectLst/>
                          <a:latin typeface="+mj-lt"/>
                          <a:ea typeface="Times New Roman"/>
                          <a:cs typeface="Arial" pitchFamily="34" charset="0"/>
                        </a:rPr>
                        <a:t> </a:t>
                      </a:r>
                      <a:r>
                        <a:rPr lang="en-US" sz="900" dirty="0" err="1" smtClean="0">
                          <a:solidFill>
                            <a:srgbClr val="000000"/>
                          </a:solidFill>
                          <a:effectLst/>
                          <a:latin typeface="+mj-lt"/>
                          <a:ea typeface="Times New Roman"/>
                          <a:cs typeface="Arial" pitchFamily="34" charset="0"/>
                        </a:rPr>
                        <a:t>pelaku</a:t>
                      </a:r>
                      <a:r>
                        <a:rPr lang="en-US" sz="900" dirty="0" smtClean="0">
                          <a:solidFill>
                            <a:srgbClr val="000000"/>
                          </a:solidFill>
                          <a:effectLst/>
                          <a:latin typeface="+mj-lt"/>
                          <a:ea typeface="Times New Roman"/>
                          <a:cs typeface="Arial" pitchFamily="34" charset="0"/>
                        </a:rPr>
                        <a:t> </a:t>
                      </a:r>
                      <a:r>
                        <a:rPr lang="en-US" sz="900" dirty="0" err="1" smtClean="0">
                          <a:solidFill>
                            <a:srgbClr val="000000"/>
                          </a:solidFill>
                          <a:effectLst/>
                          <a:latin typeface="+mj-lt"/>
                          <a:ea typeface="Times New Roman"/>
                          <a:cs typeface="Arial" pitchFamily="34" charset="0"/>
                        </a:rPr>
                        <a:t>usaha</a:t>
                      </a:r>
                      <a:r>
                        <a:rPr lang="en-US" sz="900" dirty="0" smtClean="0">
                          <a:solidFill>
                            <a:srgbClr val="000000"/>
                          </a:solidFill>
                          <a:effectLst/>
                          <a:latin typeface="+mj-lt"/>
                          <a:ea typeface="Times New Roman"/>
                          <a:cs typeface="Arial" pitchFamily="34" charset="0"/>
                        </a:rPr>
                        <a:t> KP </a:t>
                      </a:r>
                      <a:r>
                        <a:rPr lang="en-US" sz="900" dirty="0" err="1" smtClean="0">
                          <a:solidFill>
                            <a:srgbClr val="000000"/>
                          </a:solidFill>
                          <a:effectLst/>
                          <a:latin typeface="+mj-lt"/>
                          <a:ea typeface="Times New Roman"/>
                          <a:cs typeface="Arial" pitchFamily="34" charset="0"/>
                        </a:rPr>
                        <a:t>terhadap</a:t>
                      </a:r>
                      <a:r>
                        <a:rPr lang="en-US" sz="900" dirty="0" smtClean="0">
                          <a:solidFill>
                            <a:srgbClr val="000000"/>
                          </a:solidFill>
                          <a:effectLst/>
                          <a:latin typeface="+mj-lt"/>
                          <a:ea typeface="Times New Roman"/>
                          <a:cs typeface="Arial" pitchFamily="34" charset="0"/>
                        </a:rPr>
                        <a:t> </a:t>
                      </a:r>
                      <a:r>
                        <a:rPr lang="en-US" sz="900" dirty="0" err="1" smtClean="0">
                          <a:solidFill>
                            <a:srgbClr val="000000"/>
                          </a:solidFill>
                          <a:effectLst/>
                          <a:latin typeface="+mj-lt"/>
                          <a:ea typeface="Times New Roman"/>
                          <a:cs typeface="Arial" pitchFamily="34" charset="0"/>
                        </a:rPr>
                        <a:t>ketentuan</a:t>
                      </a:r>
                      <a:r>
                        <a:rPr lang="en-US" sz="900" dirty="0" smtClean="0">
                          <a:solidFill>
                            <a:srgbClr val="000000"/>
                          </a:solidFill>
                          <a:effectLst/>
                          <a:latin typeface="+mj-lt"/>
                          <a:ea typeface="Times New Roman"/>
                          <a:cs typeface="Arial" pitchFamily="34" charset="0"/>
                        </a:rPr>
                        <a:t> </a:t>
                      </a:r>
                      <a:r>
                        <a:rPr lang="en-US" sz="900" dirty="0" err="1" smtClean="0">
                          <a:solidFill>
                            <a:srgbClr val="000000"/>
                          </a:solidFill>
                          <a:effectLst/>
                          <a:latin typeface="+mj-lt"/>
                          <a:ea typeface="Times New Roman"/>
                          <a:cs typeface="Arial" pitchFamily="34" charset="0"/>
                        </a:rPr>
                        <a:t>dan</a:t>
                      </a:r>
                      <a:r>
                        <a:rPr lang="en-US" sz="900" dirty="0" smtClean="0">
                          <a:solidFill>
                            <a:srgbClr val="000000"/>
                          </a:solidFill>
                          <a:effectLst/>
                          <a:latin typeface="+mj-lt"/>
                          <a:ea typeface="Times New Roman"/>
                          <a:cs typeface="Arial" pitchFamily="34" charset="0"/>
                        </a:rPr>
                        <a:t> UU yang </a:t>
                      </a:r>
                      <a:r>
                        <a:rPr lang="en-US" sz="900" dirty="0" err="1" smtClean="0">
                          <a:solidFill>
                            <a:srgbClr val="000000"/>
                          </a:solidFill>
                          <a:effectLst/>
                          <a:latin typeface="+mj-lt"/>
                          <a:ea typeface="Times New Roman"/>
                          <a:cs typeface="Arial" pitchFamily="34" charset="0"/>
                        </a:rPr>
                        <a:t>berlaku</a:t>
                      </a:r>
                      <a:r>
                        <a:rPr lang="en-US" sz="900" dirty="0" smtClean="0">
                          <a:solidFill>
                            <a:srgbClr val="000000"/>
                          </a:solidFill>
                          <a:effectLst/>
                          <a:latin typeface="+mj-lt"/>
                          <a:ea typeface="Times New Roman"/>
                          <a:cs typeface="Arial" pitchFamily="34" charset="0"/>
                        </a:rPr>
                        <a:t> </a:t>
                      </a:r>
                      <a:r>
                        <a:rPr lang="en-US" sz="900" dirty="0" err="1" smtClean="0">
                          <a:solidFill>
                            <a:srgbClr val="000000"/>
                          </a:solidFill>
                          <a:effectLst/>
                          <a:latin typeface="+mj-lt"/>
                          <a:ea typeface="Times New Roman"/>
                          <a:cs typeface="Arial" pitchFamily="34" charset="0"/>
                        </a:rPr>
                        <a:t>dan</a:t>
                      </a:r>
                      <a:r>
                        <a:rPr lang="en-US" sz="900" dirty="0" smtClean="0">
                          <a:solidFill>
                            <a:srgbClr val="000000"/>
                          </a:solidFill>
                          <a:effectLst/>
                          <a:latin typeface="+mj-lt"/>
                          <a:ea typeface="Times New Roman"/>
                          <a:cs typeface="Arial" pitchFamily="34" charset="0"/>
                        </a:rPr>
                        <a:t>       </a:t>
                      </a:r>
                      <a:r>
                        <a:rPr lang="en-US" sz="900" dirty="0" err="1" smtClean="0">
                          <a:solidFill>
                            <a:srgbClr val="000000"/>
                          </a:solidFill>
                          <a:effectLst/>
                          <a:latin typeface="+mj-lt"/>
                          <a:ea typeface="Times New Roman"/>
                          <a:cs typeface="Arial" pitchFamily="34" charset="0"/>
                        </a:rPr>
                        <a:t>jumlah</a:t>
                      </a:r>
                      <a:r>
                        <a:rPr lang="en-US" sz="900" dirty="0" smtClean="0">
                          <a:solidFill>
                            <a:srgbClr val="000000"/>
                          </a:solidFill>
                          <a:effectLst/>
                          <a:latin typeface="+mj-lt"/>
                          <a:ea typeface="Times New Roman"/>
                          <a:cs typeface="Arial" pitchFamily="34" charset="0"/>
                        </a:rPr>
                        <a:t> POKMASWAS yang   </a:t>
                      </a:r>
                      <a:r>
                        <a:rPr lang="en-US" sz="900" dirty="0" err="1" smtClean="0">
                          <a:solidFill>
                            <a:srgbClr val="000000"/>
                          </a:solidFill>
                          <a:effectLst/>
                          <a:latin typeface="+mj-lt"/>
                          <a:ea typeface="Times New Roman"/>
                          <a:cs typeface="Arial" pitchFamily="34" charset="0"/>
                        </a:rPr>
                        <a:t>berperan</a:t>
                      </a:r>
                      <a:r>
                        <a:rPr lang="en-US" sz="900" dirty="0" smtClean="0">
                          <a:solidFill>
                            <a:srgbClr val="000000"/>
                          </a:solidFill>
                          <a:effectLst/>
                          <a:latin typeface="+mj-lt"/>
                          <a:ea typeface="Times New Roman"/>
                          <a:cs typeface="Arial" pitchFamily="34" charset="0"/>
                        </a:rPr>
                        <a:t> </a:t>
                      </a:r>
                      <a:r>
                        <a:rPr lang="en-US" sz="900" dirty="0" err="1" smtClean="0">
                          <a:solidFill>
                            <a:srgbClr val="000000"/>
                          </a:solidFill>
                          <a:effectLst/>
                          <a:latin typeface="+mj-lt"/>
                          <a:ea typeface="Times New Roman"/>
                          <a:cs typeface="Arial" pitchFamily="34" charset="0"/>
                        </a:rPr>
                        <a:t>dalam</a:t>
                      </a:r>
                      <a:r>
                        <a:rPr lang="en-US" sz="900" dirty="0" smtClean="0">
                          <a:solidFill>
                            <a:srgbClr val="000000"/>
                          </a:solidFill>
                          <a:effectLst/>
                          <a:latin typeface="+mj-lt"/>
                          <a:ea typeface="Times New Roman"/>
                          <a:cs typeface="Arial" pitchFamily="34" charset="0"/>
                        </a:rPr>
                        <a:t>  </a:t>
                      </a:r>
                      <a:r>
                        <a:rPr lang="en-US" sz="900" dirty="0" err="1" smtClean="0">
                          <a:solidFill>
                            <a:srgbClr val="000000"/>
                          </a:solidFill>
                          <a:effectLst/>
                          <a:latin typeface="+mj-lt"/>
                          <a:ea typeface="Times New Roman"/>
                          <a:cs typeface="Arial" pitchFamily="34" charset="0"/>
                        </a:rPr>
                        <a:t>kegiatan</a:t>
                      </a:r>
                      <a:r>
                        <a:rPr lang="en-US" sz="900" dirty="0" smtClean="0">
                          <a:solidFill>
                            <a:srgbClr val="000000"/>
                          </a:solidFill>
                          <a:effectLst/>
                          <a:latin typeface="+mj-lt"/>
                          <a:ea typeface="Times New Roman"/>
                          <a:cs typeface="Arial" pitchFamily="34" charset="0"/>
                        </a:rPr>
                        <a:t>      </a:t>
                      </a:r>
                      <a:r>
                        <a:rPr lang="en-US" sz="900" dirty="0" err="1" smtClean="0">
                          <a:solidFill>
                            <a:srgbClr val="000000"/>
                          </a:solidFill>
                          <a:effectLst/>
                          <a:latin typeface="+mj-lt"/>
                          <a:ea typeface="Times New Roman"/>
                          <a:cs typeface="Arial" pitchFamily="34" charset="0"/>
                        </a:rPr>
                        <a:t>pengawasan</a:t>
                      </a:r>
                      <a:r>
                        <a:rPr lang="en-US" sz="900" dirty="0" smtClean="0">
                          <a:solidFill>
                            <a:srgbClr val="000000"/>
                          </a:solidFill>
                          <a:effectLst/>
                          <a:latin typeface="+mj-lt"/>
                          <a:ea typeface="Times New Roman"/>
                          <a:cs typeface="Arial" pitchFamily="34" charset="0"/>
                        </a:rPr>
                        <a:t> SDKP</a:t>
                      </a:r>
                      <a:endParaRPr lang="id-ID" sz="900" dirty="0" smtClean="0">
                        <a:effectLst/>
                        <a:latin typeface="+mj-lt"/>
                        <a:ea typeface="Times New Roman"/>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sz="900" dirty="0" err="1" smtClean="0">
                          <a:solidFill>
                            <a:srgbClr val="000000"/>
                          </a:solidFill>
                          <a:effectLst/>
                          <a:latin typeface="+mj-lt"/>
                          <a:ea typeface="Times New Roman"/>
                          <a:cs typeface="Arial" pitchFamily="34" charset="0"/>
                        </a:rPr>
                        <a:t>Meningkatkan</a:t>
                      </a:r>
                      <a:r>
                        <a:rPr lang="en-US" sz="900" dirty="0" smtClean="0">
                          <a:solidFill>
                            <a:srgbClr val="000000"/>
                          </a:solidFill>
                          <a:effectLst/>
                          <a:latin typeface="+mj-lt"/>
                          <a:ea typeface="Times New Roman"/>
                          <a:cs typeface="Arial" pitchFamily="34" charset="0"/>
                        </a:rPr>
                        <a:t> </a:t>
                      </a:r>
                      <a:r>
                        <a:rPr lang="en-US" sz="900" dirty="0" err="1" smtClean="0">
                          <a:solidFill>
                            <a:srgbClr val="000000"/>
                          </a:solidFill>
                          <a:effectLst/>
                          <a:latin typeface="+mj-lt"/>
                          <a:ea typeface="Times New Roman"/>
                          <a:cs typeface="Arial" pitchFamily="34" charset="0"/>
                        </a:rPr>
                        <a:t>ketaatan</a:t>
                      </a:r>
                      <a:r>
                        <a:rPr lang="en-US" sz="900" dirty="0" smtClean="0">
                          <a:solidFill>
                            <a:srgbClr val="000000"/>
                          </a:solidFill>
                          <a:effectLst/>
                          <a:latin typeface="+mj-lt"/>
                          <a:ea typeface="Times New Roman"/>
                          <a:cs typeface="Arial" pitchFamily="34" charset="0"/>
                        </a:rPr>
                        <a:t> </a:t>
                      </a:r>
                      <a:r>
                        <a:rPr lang="en-US" sz="900" dirty="0" err="1" smtClean="0">
                          <a:solidFill>
                            <a:srgbClr val="000000"/>
                          </a:solidFill>
                          <a:effectLst/>
                          <a:latin typeface="+mj-lt"/>
                          <a:ea typeface="Times New Roman"/>
                          <a:cs typeface="Arial" pitchFamily="34" charset="0"/>
                        </a:rPr>
                        <a:t>dan</a:t>
                      </a:r>
                      <a:r>
                        <a:rPr lang="en-US" sz="900" dirty="0" smtClean="0">
                          <a:solidFill>
                            <a:srgbClr val="000000"/>
                          </a:solidFill>
                          <a:effectLst/>
                          <a:latin typeface="+mj-lt"/>
                          <a:ea typeface="Times New Roman"/>
                          <a:cs typeface="Arial" pitchFamily="34" charset="0"/>
                        </a:rPr>
                        <a:t> </a:t>
                      </a:r>
                      <a:r>
                        <a:rPr lang="en-US" sz="900" dirty="0" err="1" smtClean="0">
                          <a:solidFill>
                            <a:srgbClr val="000000"/>
                          </a:solidFill>
                          <a:effectLst/>
                          <a:latin typeface="+mj-lt"/>
                          <a:ea typeface="Times New Roman"/>
                          <a:cs typeface="Arial" pitchFamily="34" charset="0"/>
                        </a:rPr>
                        <a:t>ketertiban</a:t>
                      </a:r>
                      <a:r>
                        <a:rPr lang="en-US" sz="900" dirty="0" smtClean="0">
                          <a:solidFill>
                            <a:srgbClr val="000000"/>
                          </a:solidFill>
                          <a:effectLst/>
                          <a:latin typeface="+mj-lt"/>
                          <a:ea typeface="Times New Roman"/>
                          <a:cs typeface="Arial" pitchFamily="34" charset="0"/>
                        </a:rPr>
                        <a:t>    </a:t>
                      </a:r>
                      <a:r>
                        <a:rPr lang="en-US" sz="900" dirty="0" err="1" smtClean="0">
                          <a:solidFill>
                            <a:srgbClr val="000000"/>
                          </a:solidFill>
                          <a:effectLst/>
                          <a:latin typeface="+mj-lt"/>
                          <a:ea typeface="Times New Roman"/>
                          <a:cs typeface="Arial" pitchFamily="34" charset="0"/>
                        </a:rPr>
                        <a:t>dalam</a:t>
                      </a:r>
                      <a:r>
                        <a:rPr lang="en-US" sz="900" dirty="0" smtClean="0">
                          <a:solidFill>
                            <a:srgbClr val="000000"/>
                          </a:solidFill>
                          <a:effectLst/>
                          <a:latin typeface="+mj-lt"/>
                          <a:ea typeface="Times New Roman"/>
                          <a:cs typeface="Arial" pitchFamily="34" charset="0"/>
                        </a:rPr>
                        <a:t> </a:t>
                      </a:r>
                      <a:r>
                        <a:rPr lang="en-US" sz="900" dirty="0" err="1" smtClean="0">
                          <a:solidFill>
                            <a:srgbClr val="000000"/>
                          </a:solidFill>
                          <a:effectLst/>
                          <a:latin typeface="+mj-lt"/>
                          <a:ea typeface="Times New Roman"/>
                          <a:cs typeface="Arial" pitchFamily="34" charset="0"/>
                        </a:rPr>
                        <a:t>pemanfaatan</a:t>
                      </a:r>
                      <a:r>
                        <a:rPr lang="en-US" sz="900" dirty="0" smtClean="0">
                          <a:solidFill>
                            <a:srgbClr val="000000"/>
                          </a:solidFill>
                          <a:effectLst/>
                          <a:latin typeface="+mj-lt"/>
                          <a:ea typeface="Times New Roman"/>
                          <a:cs typeface="Arial" pitchFamily="34" charset="0"/>
                        </a:rPr>
                        <a:t> </a:t>
                      </a:r>
                      <a:r>
                        <a:rPr lang="en-US" sz="900" dirty="0" err="1" smtClean="0">
                          <a:solidFill>
                            <a:srgbClr val="000000"/>
                          </a:solidFill>
                          <a:effectLst/>
                          <a:latin typeface="+mj-lt"/>
                          <a:ea typeface="Times New Roman"/>
                          <a:cs typeface="Arial" pitchFamily="34" charset="0"/>
                        </a:rPr>
                        <a:t>sumber</a:t>
                      </a:r>
                      <a:r>
                        <a:rPr lang="en-US" sz="900" dirty="0" smtClean="0">
                          <a:solidFill>
                            <a:srgbClr val="000000"/>
                          </a:solidFill>
                          <a:effectLst/>
                          <a:latin typeface="+mj-lt"/>
                          <a:ea typeface="Times New Roman"/>
                          <a:cs typeface="Arial" pitchFamily="34" charset="0"/>
                        </a:rPr>
                        <a:t> </a:t>
                      </a:r>
                      <a:r>
                        <a:rPr lang="en-US" sz="900" dirty="0" err="1" smtClean="0">
                          <a:solidFill>
                            <a:srgbClr val="000000"/>
                          </a:solidFill>
                          <a:effectLst/>
                          <a:latin typeface="+mj-lt"/>
                          <a:ea typeface="Times New Roman"/>
                          <a:cs typeface="Arial" pitchFamily="34" charset="0"/>
                        </a:rPr>
                        <a:t>daya</a:t>
                      </a:r>
                      <a:r>
                        <a:rPr lang="en-US" sz="900" dirty="0" smtClean="0">
                          <a:solidFill>
                            <a:srgbClr val="000000"/>
                          </a:solidFill>
                          <a:effectLst/>
                          <a:latin typeface="+mj-lt"/>
                          <a:ea typeface="Times New Roman"/>
                          <a:cs typeface="Arial" pitchFamily="34" charset="0"/>
                        </a:rPr>
                        <a:t>           </a:t>
                      </a:r>
                      <a:r>
                        <a:rPr lang="en-US" sz="900" dirty="0" err="1" smtClean="0">
                          <a:solidFill>
                            <a:srgbClr val="000000"/>
                          </a:solidFill>
                          <a:effectLst/>
                          <a:latin typeface="+mj-lt"/>
                          <a:ea typeface="Times New Roman"/>
                          <a:cs typeface="Arial" pitchFamily="34" charset="0"/>
                        </a:rPr>
                        <a:t>kelautan</a:t>
                      </a:r>
                      <a:r>
                        <a:rPr lang="en-US" sz="900" dirty="0" smtClean="0">
                          <a:solidFill>
                            <a:srgbClr val="000000"/>
                          </a:solidFill>
                          <a:effectLst/>
                          <a:latin typeface="+mj-lt"/>
                          <a:ea typeface="Times New Roman"/>
                          <a:cs typeface="Arial" pitchFamily="34" charset="0"/>
                        </a:rPr>
                        <a:t> </a:t>
                      </a:r>
                      <a:r>
                        <a:rPr lang="en-US" sz="900" dirty="0" err="1" smtClean="0">
                          <a:solidFill>
                            <a:srgbClr val="000000"/>
                          </a:solidFill>
                          <a:effectLst/>
                          <a:latin typeface="+mj-lt"/>
                          <a:ea typeface="Times New Roman"/>
                          <a:cs typeface="Arial" pitchFamily="34" charset="0"/>
                        </a:rPr>
                        <a:t>dan</a:t>
                      </a:r>
                      <a:r>
                        <a:rPr lang="en-US" sz="900" dirty="0" smtClean="0">
                          <a:solidFill>
                            <a:srgbClr val="000000"/>
                          </a:solidFill>
                          <a:effectLst/>
                          <a:latin typeface="+mj-lt"/>
                          <a:ea typeface="Times New Roman"/>
                          <a:cs typeface="Arial" pitchFamily="34" charset="0"/>
                        </a:rPr>
                        <a:t> </a:t>
                      </a:r>
                      <a:r>
                        <a:rPr lang="en-US" sz="900" dirty="0" err="1" smtClean="0">
                          <a:solidFill>
                            <a:srgbClr val="000000"/>
                          </a:solidFill>
                          <a:effectLst/>
                          <a:latin typeface="+mj-lt"/>
                          <a:ea typeface="Times New Roman"/>
                          <a:cs typeface="Arial" pitchFamily="34" charset="0"/>
                        </a:rPr>
                        <a:t>perikanan</a:t>
                      </a:r>
                      <a:r>
                        <a:rPr lang="en-US" sz="900" dirty="0" smtClean="0">
                          <a:solidFill>
                            <a:srgbClr val="000000"/>
                          </a:solidFill>
                          <a:effectLst/>
                          <a:latin typeface="+mj-lt"/>
                          <a:ea typeface="Times New Roman"/>
                          <a:cs typeface="Arial" pitchFamily="34" charset="0"/>
                        </a:rPr>
                        <a:t> </a:t>
                      </a:r>
                      <a:r>
                        <a:rPr lang="en-US" sz="900" dirty="0" err="1" smtClean="0">
                          <a:solidFill>
                            <a:srgbClr val="000000"/>
                          </a:solidFill>
                          <a:effectLst/>
                          <a:latin typeface="+mj-lt"/>
                          <a:ea typeface="Times New Roman"/>
                          <a:cs typeface="Arial" pitchFamily="34" charset="0"/>
                        </a:rPr>
                        <a:t>melalui</a:t>
                      </a:r>
                      <a:r>
                        <a:rPr lang="en-US" sz="900" dirty="0" smtClean="0">
                          <a:solidFill>
                            <a:srgbClr val="000000"/>
                          </a:solidFill>
                          <a:effectLst/>
                          <a:latin typeface="+mj-lt"/>
                          <a:ea typeface="Times New Roman"/>
                          <a:cs typeface="Arial" pitchFamily="34" charset="0"/>
                        </a:rPr>
                        <a:t>               </a:t>
                      </a:r>
                      <a:r>
                        <a:rPr lang="en-US" sz="900" dirty="0" err="1" smtClean="0">
                          <a:solidFill>
                            <a:srgbClr val="000000"/>
                          </a:solidFill>
                          <a:effectLst/>
                          <a:latin typeface="+mj-lt"/>
                          <a:ea typeface="Times New Roman"/>
                          <a:cs typeface="Arial" pitchFamily="34" charset="0"/>
                        </a:rPr>
                        <a:t>pengembangan</a:t>
                      </a:r>
                      <a:r>
                        <a:rPr lang="en-US" sz="900" dirty="0" smtClean="0">
                          <a:solidFill>
                            <a:srgbClr val="000000"/>
                          </a:solidFill>
                          <a:effectLst/>
                          <a:latin typeface="+mj-lt"/>
                          <a:ea typeface="Times New Roman"/>
                          <a:cs typeface="Arial" pitchFamily="34" charset="0"/>
                        </a:rPr>
                        <a:t> </a:t>
                      </a:r>
                      <a:r>
                        <a:rPr lang="en-US" sz="900" dirty="0" err="1" smtClean="0">
                          <a:solidFill>
                            <a:srgbClr val="000000"/>
                          </a:solidFill>
                          <a:effectLst/>
                          <a:latin typeface="+mj-lt"/>
                          <a:ea typeface="Times New Roman"/>
                          <a:cs typeface="Arial" pitchFamily="34" charset="0"/>
                        </a:rPr>
                        <a:t>sistem</a:t>
                      </a:r>
                      <a:r>
                        <a:rPr lang="en-US" sz="900" dirty="0" smtClean="0">
                          <a:solidFill>
                            <a:srgbClr val="000000"/>
                          </a:solidFill>
                          <a:effectLst/>
                          <a:latin typeface="+mj-lt"/>
                          <a:ea typeface="Times New Roman"/>
                          <a:cs typeface="Arial" pitchFamily="34" charset="0"/>
                        </a:rPr>
                        <a:t> </a:t>
                      </a:r>
                      <a:r>
                        <a:rPr lang="en-US" sz="900" dirty="0" err="1" smtClean="0">
                          <a:solidFill>
                            <a:srgbClr val="000000"/>
                          </a:solidFill>
                          <a:effectLst/>
                          <a:latin typeface="+mj-lt"/>
                          <a:ea typeface="Times New Roman"/>
                          <a:cs typeface="Arial" pitchFamily="34" charset="0"/>
                        </a:rPr>
                        <a:t>pengawasan</a:t>
                      </a:r>
                      <a:r>
                        <a:rPr lang="en-US" sz="900" dirty="0" smtClean="0">
                          <a:solidFill>
                            <a:srgbClr val="000000"/>
                          </a:solidFill>
                          <a:effectLst/>
                          <a:latin typeface="+mj-lt"/>
                          <a:ea typeface="Times New Roman"/>
                          <a:cs typeface="Arial" pitchFamily="34" charset="0"/>
                        </a:rPr>
                        <a:t>       </a:t>
                      </a:r>
                      <a:r>
                        <a:rPr lang="en-US" sz="900" dirty="0" err="1" smtClean="0">
                          <a:solidFill>
                            <a:srgbClr val="000000"/>
                          </a:solidFill>
                          <a:effectLst/>
                          <a:latin typeface="+mj-lt"/>
                          <a:ea typeface="Times New Roman"/>
                          <a:cs typeface="Arial" pitchFamily="34" charset="0"/>
                        </a:rPr>
                        <a:t>sumber</a:t>
                      </a:r>
                      <a:r>
                        <a:rPr lang="en-US" sz="900" dirty="0" smtClean="0">
                          <a:solidFill>
                            <a:srgbClr val="000000"/>
                          </a:solidFill>
                          <a:effectLst/>
                          <a:latin typeface="+mj-lt"/>
                          <a:ea typeface="Times New Roman"/>
                          <a:cs typeface="Arial" pitchFamily="34" charset="0"/>
                        </a:rPr>
                        <a:t> </a:t>
                      </a:r>
                      <a:r>
                        <a:rPr lang="en-US" sz="900" dirty="0" err="1" smtClean="0">
                          <a:solidFill>
                            <a:srgbClr val="000000"/>
                          </a:solidFill>
                          <a:effectLst/>
                          <a:latin typeface="+mj-lt"/>
                          <a:ea typeface="Times New Roman"/>
                          <a:cs typeface="Arial" pitchFamily="34" charset="0"/>
                        </a:rPr>
                        <a:t>daya</a:t>
                      </a:r>
                      <a:r>
                        <a:rPr lang="en-US" sz="900" dirty="0" smtClean="0">
                          <a:solidFill>
                            <a:srgbClr val="000000"/>
                          </a:solidFill>
                          <a:effectLst/>
                          <a:latin typeface="+mj-lt"/>
                          <a:ea typeface="Times New Roman"/>
                          <a:cs typeface="Arial" pitchFamily="34" charset="0"/>
                        </a:rPr>
                        <a:t> </a:t>
                      </a:r>
                      <a:r>
                        <a:rPr lang="en-US" sz="900" dirty="0" err="1" smtClean="0">
                          <a:solidFill>
                            <a:srgbClr val="000000"/>
                          </a:solidFill>
                          <a:effectLst/>
                          <a:latin typeface="+mj-lt"/>
                          <a:ea typeface="Times New Roman"/>
                          <a:cs typeface="Arial" pitchFamily="34" charset="0"/>
                        </a:rPr>
                        <a:t>kelautan</a:t>
                      </a:r>
                      <a:r>
                        <a:rPr lang="en-US" sz="900" dirty="0" smtClean="0">
                          <a:solidFill>
                            <a:srgbClr val="000000"/>
                          </a:solidFill>
                          <a:effectLst/>
                          <a:latin typeface="+mj-lt"/>
                          <a:ea typeface="Times New Roman"/>
                          <a:cs typeface="Arial" pitchFamily="34" charset="0"/>
                        </a:rPr>
                        <a:t> </a:t>
                      </a:r>
                      <a:r>
                        <a:rPr lang="en-US" sz="900" dirty="0" err="1" smtClean="0">
                          <a:solidFill>
                            <a:srgbClr val="000000"/>
                          </a:solidFill>
                          <a:effectLst/>
                          <a:latin typeface="+mj-lt"/>
                          <a:ea typeface="Times New Roman"/>
                          <a:cs typeface="Arial" pitchFamily="34" charset="0"/>
                        </a:rPr>
                        <a:t>dan</a:t>
                      </a:r>
                      <a:r>
                        <a:rPr lang="en-US" sz="900" dirty="0" smtClean="0">
                          <a:solidFill>
                            <a:srgbClr val="000000"/>
                          </a:solidFill>
                          <a:effectLst/>
                          <a:latin typeface="+mj-lt"/>
                          <a:ea typeface="Times New Roman"/>
                          <a:cs typeface="Arial" pitchFamily="34" charset="0"/>
                        </a:rPr>
                        <a:t> </a:t>
                      </a:r>
                      <a:r>
                        <a:rPr lang="en-US" sz="900" dirty="0" err="1" smtClean="0">
                          <a:solidFill>
                            <a:srgbClr val="000000"/>
                          </a:solidFill>
                          <a:effectLst/>
                          <a:latin typeface="+mj-lt"/>
                          <a:ea typeface="Times New Roman"/>
                          <a:cs typeface="Arial" pitchFamily="34" charset="0"/>
                        </a:rPr>
                        <a:t>perikanan</a:t>
                      </a:r>
                      <a:endParaRPr lang="ko-KR" altLang="en-US" sz="900" b="1" dirty="0" smtClean="0">
                        <a:solidFill>
                          <a:schemeClr val="tx1">
                            <a:lumMod val="75000"/>
                            <a:lumOff val="25000"/>
                          </a:schemeClr>
                        </a:solidFill>
                        <a:latin typeface="+mj-lt"/>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7800" lvl="1" indent="-177800" algn="l">
                        <a:spcBef>
                          <a:spcPts val="0"/>
                        </a:spcBef>
                        <a:spcAft>
                          <a:spcPts val="0"/>
                        </a:spcAft>
                        <a:buFont typeface="+mj-lt"/>
                        <a:buAutoNum type="arabicPeriod"/>
                      </a:pPr>
                      <a:r>
                        <a:rPr kumimoji="0" lang="en-US" sz="900" kern="1200" dirty="0" err="1" smtClean="0">
                          <a:solidFill>
                            <a:schemeClr val="dk1"/>
                          </a:solidFill>
                          <a:effectLst/>
                          <a:latin typeface="+mj-lt"/>
                          <a:ea typeface="+mn-ea"/>
                          <a:cs typeface="Arial" pitchFamily="34" charset="0"/>
                        </a:rPr>
                        <a:t>Sosialisasi</a:t>
                      </a:r>
                      <a:r>
                        <a:rPr kumimoji="0" lang="en-US" sz="900" kern="1200" dirty="0" smtClean="0">
                          <a:solidFill>
                            <a:schemeClr val="dk1"/>
                          </a:solidFill>
                          <a:effectLst/>
                          <a:latin typeface="+mj-lt"/>
                          <a:ea typeface="+mn-ea"/>
                          <a:cs typeface="Arial" pitchFamily="34" charset="0"/>
                        </a:rPr>
                        <a:t> </a:t>
                      </a:r>
                      <a:r>
                        <a:rPr kumimoji="0" lang="en-US" sz="900" kern="1200" dirty="0" err="1" smtClean="0">
                          <a:solidFill>
                            <a:schemeClr val="dk1"/>
                          </a:solidFill>
                          <a:effectLst/>
                          <a:latin typeface="+mj-lt"/>
                          <a:ea typeface="+mn-ea"/>
                          <a:cs typeface="Arial" pitchFamily="34" charset="0"/>
                        </a:rPr>
                        <a:t>dan</a:t>
                      </a:r>
                      <a:r>
                        <a:rPr kumimoji="0" lang="en-US" sz="900" kern="1200" dirty="0" smtClean="0">
                          <a:solidFill>
                            <a:schemeClr val="dk1"/>
                          </a:solidFill>
                          <a:effectLst/>
                          <a:latin typeface="+mj-lt"/>
                          <a:ea typeface="+mn-ea"/>
                          <a:cs typeface="Arial" pitchFamily="34" charset="0"/>
                        </a:rPr>
                        <a:t> </a:t>
                      </a:r>
                      <a:r>
                        <a:rPr kumimoji="0" lang="en-US" sz="900" kern="1200" dirty="0" err="1" smtClean="0">
                          <a:solidFill>
                            <a:schemeClr val="dk1"/>
                          </a:solidFill>
                          <a:effectLst/>
                          <a:latin typeface="+mj-lt"/>
                          <a:ea typeface="+mn-ea"/>
                          <a:cs typeface="Arial" pitchFamily="34" charset="0"/>
                        </a:rPr>
                        <a:t>pembinaan</a:t>
                      </a:r>
                      <a:r>
                        <a:rPr kumimoji="0" lang="en-US" sz="900" kern="1200" dirty="0" smtClean="0">
                          <a:solidFill>
                            <a:schemeClr val="dk1"/>
                          </a:solidFill>
                          <a:effectLst/>
                          <a:latin typeface="+mj-lt"/>
                          <a:ea typeface="+mn-ea"/>
                          <a:cs typeface="Arial" pitchFamily="34" charset="0"/>
                        </a:rPr>
                        <a:t> </a:t>
                      </a:r>
                      <a:r>
                        <a:rPr kumimoji="0" lang="en-US" sz="900" kern="1200" dirty="0" err="1" smtClean="0">
                          <a:solidFill>
                            <a:schemeClr val="dk1"/>
                          </a:solidFill>
                          <a:effectLst/>
                          <a:latin typeface="+mj-lt"/>
                          <a:ea typeface="+mn-ea"/>
                          <a:cs typeface="Arial" pitchFamily="34" charset="0"/>
                        </a:rPr>
                        <a:t>dalam</a:t>
                      </a:r>
                      <a:r>
                        <a:rPr kumimoji="0" lang="en-US" sz="900" kern="1200" dirty="0" smtClean="0">
                          <a:solidFill>
                            <a:schemeClr val="dk1"/>
                          </a:solidFill>
                          <a:effectLst/>
                          <a:latin typeface="+mj-lt"/>
                          <a:ea typeface="+mn-ea"/>
                          <a:cs typeface="Arial" pitchFamily="34" charset="0"/>
                        </a:rPr>
                        <a:t> </a:t>
                      </a:r>
                      <a:r>
                        <a:rPr kumimoji="0" lang="en-US" sz="900" kern="1200" dirty="0" err="1" smtClean="0">
                          <a:solidFill>
                            <a:schemeClr val="dk1"/>
                          </a:solidFill>
                          <a:effectLst/>
                          <a:latin typeface="+mj-lt"/>
                          <a:ea typeface="+mn-ea"/>
                          <a:cs typeface="Arial" pitchFamily="34" charset="0"/>
                        </a:rPr>
                        <a:t>penegakan</a:t>
                      </a:r>
                      <a:r>
                        <a:rPr kumimoji="0" lang="en-US" sz="900" kern="1200" dirty="0" smtClean="0">
                          <a:solidFill>
                            <a:schemeClr val="dk1"/>
                          </a:solidFill>
                          <a:effectLst/>
                          <a:latin typeface="+mj-lt"/>
                          <a:ea typeface="+mn-ea"/>
                          <a:cs typeface="Arial" pitchFamily="34" charset="0"/>
                        </a:rPr>
                        <a:t> </a:t>
                      </a:r>
                      <a:r>
                        <a:rPr kumimoji="0" lang="en-US" sz="900" kern="1200" dirty="0" err="1" smtClean="0">
                          <a:solidFill>
                            <a:schemeClr val="dk1"/>
                          </a:solidFill>
                          <a:effectLst/>
                          <a:latin typeface="+mj-lt"/>
                          <a:ea typeface="+mn-ea"/>
                          <a:cs typeface="Arial" pitchFamily="34" charset="0"/>
                        </a:rPr>
                        <a:t>hukum</a:t>
                      </a:r>
                      <a:r>
                        <a:rPr kumimoji="0" lang="en-US" sz="900" kern="1200" dirty="0" smtClean="0">
                          <a:solidFill>
                            <a:schemeClr val="dk1"/>
                          </a:solidFill>
                          <a:effectLst/>
                          <a:latin typeface="+mj-lt"/>
                          <a:ea typeface="+mn-ea"/>
                          <a:cs typeface="Arial" pitchFamily="34" charset="0"/>
                        </a:rPr>
                        <a:t> </a:t>
                      </a:r>
                      <a:r>
                        <a:rPr kumimoji="0" lang="en-US" sz="900" kern="1200" dirty="0" err="1" smtClean="0">
                          <a:solidFill>
                            <a:schemeClr val="dk1"/>
                          </a:solidFill>
                          <a:effectLst/>
                          <a:latin typeface="+mj-lt"/>
                          <a:ea typeface="+mn-ea"/>
                          <a:cs typeface="Arial" pitchFamily="34" charset="0"/>
                        </a:rPr>
                        <a:t>dan</a:t>
                      </a:r>
                      <a:r>
                        <a:rPr kumimoji="0" lang="en-US" sz="900" kern="1200" dirty="0" smtClean="0">
                          <a:solidFill>
                            <a:schemeClr val="dk1"/>
                          </a:solidFill>
                          <a:effectLst/>
                          <a:latin typeface="+mj-lt"/>
                          <a:ea typeface="+mn-ea"/>
                          <a:cs typeface="Arial" pitchFamily="34" charset="0"/>
                        </a:rPr>
                        <a:t> </a:t>
                      </a:r>
                      <a:r>
                        <a:rPr kumimoji="0" lang="en-US" sz="900" kern="1200" dirty="0" err="1" smtClean="0">
                          <a:solidFill>
                            <a:schemeClr val="dk1"/>
                          </a:solidFill>
                          <a:effectLst/>
                          <a:latin typeface="+mj-lt"/>
                          <a:ea typeface="+mn-ea"/>
                          <a:cs typeface="Arial" pitchFamily="34" charset="0"/>
                        </a:rPr>
                        <a:t>pengendalian</a:t>
                      </a:r>
                      <a:r>
                        <a:rPr kumimoji="0" lang="en-US" sz="900" kern="1200" dirty="0" smtClean="0">
                          <a:solidFill>
                            <a:schemeClr val="dk1"/>
                          </a:solidFill>
                          <a:effectLst/>
                          <a:latin typeface="+mj-lt"/>
                          <a:ea typeface="+mn-ea"/>
                          <a:cs typeface="Arial" pitchFamily="34" charset="0"/>
                        </a:rPr>
                        <a:t> </a:t>
                      </a:r>
                      <a:r>
                        <a:rPr kumimoji="0" lang="en-US" sz="900" i="1" kern="1200" dirty="0" smtClean="0">
                          <a:solidFill>
                            <a:schemeClr val="dk1"/>
                          </a:solidFill>
                          <a:effectLst/>
                          <a:latin typeface="+mj-lt"/>
                          <a:ea typeface="+mn-ea"/>
                          <a:cs typeface="Arial" pitchFamily="34" charset="0"/>
                        </a:rPr>
                        <a:t>IUU</a:t>
                      </a:r>
                    </a:p>
                    <a:p>
                      <a:pPr marL="177800" lvl="1" indent="-177800" algn="l">
                        <a:spcBef>
                          <a:spcPts val="0"/>
                        </a:spcBef>
                        <a:spcAft>
                          <a:spcPts val="0"/>
                        </a:spcAft>
                        <a:buFont typeface="+mj-lt"/>
                        <a:buAutoNum type="arabicPeriod"/>
                      </a:pPr>
                      <a:endParaRPr kumimoji="0" lang="id-ID" sz="900" i="1" kern="1200" dirty="0" smtClean="0">
                        <a:solidFill>
                          <a:schemeClr val="dk1"/>
                        </a:solidFill>
                        <a:effectLst/>
                        <a:latin typeface="+mj-lt"/>
                        <a:ea typeface="+mn-ea"/>
                        <a:cs typeface="Arial" pitchFamily="34" charset="0"/>
                      </a:endParaRPr>
                    </a:p>
                    <a:p>
                      <a:pPr marL="177800" lvl="1" indent="-177800" algn="l">
                        <a:spcBef>
                          <a:spcPts val="0"/>
                        </a:spcBef>
                        <a:spcAft>
                          <a:spcPts val="0"/>
                        </a:spcAft>
                        <a:buFont typeface="+mj-lt"/>
                        <a:buAutoNum type="arabicPeriod"/>
                      </a:pPr>
                      <a:r>
                        <a:rPr kumimoji="0" lang="en-US" sz="900" kern="1200" dirty="0" err="1" smtClean="0">
                          <a:solidFill>
                            <a:schemeClr val="dk1"/>
                          </a:solidFill>
                          <a:effectLst/>
                          <a:latin typeface="+mj-lt"/>
                          <a:ea typeface="+mn-ea"/>
                          <a:cs typeface="Arial" pitchFamily="34" charset="0"/>
                        </a:rPr>
                        <a:t>Pembinaan</a:t>
                      </a:r>
                      <a:r>
                        <a:rPr kumimoji="0" lang="en-US" sz="900" kern="1200" dirty="0" smtClean="0">
                          <a:solidFill>
                            <a:schemeClr val="dk1"/>
                          </a:solidFill>
                          <a:effectLst/>
                          <a:latin typeface="+mj-lt"/>
                          <a:ea typeface="+mn-ea"/>
                          <a:cs typeface="Arial" pitchFamily="34" charset="0"/>
                        </a:rPr>
                        <a:t> POKMASWAS</a:t>
                      </a:r>
                      <a:endParaRPr lang="ko-KR" altLang="en-US" sz="900" dirty="0">
                        <a:solidFill>
                          <a:schemeClr val="tx1">
                            <a:lumMod val="75000"/>
                            <a:lumOff val="25000"/>
                          </a:schemeClr>
                        </a:solidFill>
                        <a:latin typeface="+mj-lt"/>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Tree>
    <p:extLst>
      <p:ext uri="{BB962C8B-B14F-4D97-AF65-F5344CB8AC3E}">
        <p14:creationId xmlns:p14="http://schemas.microsoft.com/office/powerpoint/2010/main" val="982915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12675428"/>
              </p:ext>
            </p:extLst>
          </p:nvPr>
        </p:nvGraphicFramePr>
        <p:xfrm>
          <a:off x="539551" y="1356255"/>
          <a:ext cx="8136905" cy="4307189"/>
        </p:xfrm>
        <a:graphic>
          <a:graphicData uri="http://schemas.openxmlformats.org/drawingml/2006/table">
            <a:tbl>
              <a:tblPr>
                <a:tableStyleId>{08FB837D-C827-4EFA-A057-4D05807E0F7C}</a:tableStyleId>
              </a:tblPr>
              <a:tblGrid>
                <a:gridCol w="3024337"/>
                <a:gridCol w="1224136"/>
                <a:gridCol w="1296144"/>
                <a:gridCol w="1368152"/>
                <a:gridCol w="1224136"/>
              </a:tblGrid>
              <a:tr h="617303">
                <a:tc>
                  <a:txBody>
                    <a:bodyPr/>
                    <a:lstStyle/>
                    <a:p>
                      <a:pPr algn="ctr" fontAlgn="ctr">
                        <a:spcBef>
                          <a:spcPts val="0"/>
                        </a:spcBef>
                        <a:spcAft>
                          <a:spcPts val="0"/>
                        </a:spcAft>
                      </a:pPr>
                      <a:endParaRPr lang="id-ID" sz="1300" u="none" strike="noStrike" dirty="0" smtClean="0">
                        <a:effectLst/>
                      </a:endParaRPr>
                    </a:p>
                    <a:p>
                      <a:pPr algn="ctr" fontAlgn="ctr">
                        <a:spcBef>
                          <a:spcPts val="0"/>
                        </a:spcBef>
                        <a:spcAft>
                          <a:spcPts val="0"/>
                        </a:spcAft>
                      </a:pPr>
                      <a:r>
                        <a:rPr lang="id-ID" sz="1300" u="none" strike="noStrike" dirty="0" smtClean="0">
                          <a:effectLst/>
                        </a:rPr>
                        <a:t>Indikator </a:t>
                      </a:r>
                      <a:r>
                        <a:rPr lang="id-ID" sz="1300" u="none" strike="noStrike" dirty="0">
                          <a:effectLst/>
                        </a:rPr>
                        <a:t>Kinerja Utama (IKU</a:t>
                      </a:r>
                      <a:r>
                        <a:rPr lang="id-ID" sz="1300" u="none" strike="noStrike" dirty="0" smtClean="0">
                          <a:effectLst/>
                        </a:rPr>
                        <a:t>)</a:t>
                      </a:r>
                    </a:p>
                    <a:p>
                      <a:pPr algn="ctr" fontAlgn="ctr">
                        <a:spcBef>
                          <a:spcPts val="0"/>
                        </a:spcBef>
                        <a:spcAft>
                          <a:spcPts val="0"/>
                        </a:spcAft>
                      </a:pPr>
                      <a:endParaRPr lang="id-ID" sz="1300" b="1" i="0" u="none" strike="noStrike" dirty="0">
                        <a:solidFill>
                          <a:srgbClr val="000000"/>
                        </a:solidFill>
                        <a:effectLst/>
                        <a:latin typeface="+mn-lt"/>
                      </a:endParaRPr>
                    </a:p>
                  </a:txBody>
                  <a:tcPr marL="7110" marR="7110" marT="7703" marB="0">
                    <a:solidFill>
                      <a:srgbClr val="1ED4DE"/>
                    </a:solidFill>
                  </a:tcPr>
                </a:tc>
                <a:tc>
                  <a:txBody>
                    <a:bodyPr/>
                    <a:lstStyle/>
                    <a:p>
                      <a:pPr algn="ctr" fontAlgn="ctr">
                        <a:spcBef>
                          <a:spcPts val="0"/>
                        </a:spcBef>
                        <a:spcAft>
                          <a:spcPts val="0"/>
                        </a:spcAft>
                      </a:pPr>
                      <a:endParaRPr lang="id-ID" sz="1300" u="none" strike="noStrike" dirty="0" smtClean="0">
                        <a:effectLst/>
                      </a:endParaRPr>
                    </a:p>
                    <a:p>
                      <a:pPr algn="ctr" fontAlgn="ctr">
                        <a:spcBef>
                          <a:spcPts val="0"/>
                        </a:spcBef>
                        <a:spcAft>
                          <a:spcPts val="0"/>
                        </a:spcAft>
                      </a:pPr>
                      <a:r>
                        <a:rPr lang="id-ID" sz="1300" u="none" strike="noStrike" dirty="0" smtClean="0">
                          <a:effectLst/>
                        </a:rPr>
                        <a:t>Target 2018</a:t>
                      </a:r>
                      <a:endParaRPr lang="id-ID" sz="1300" b="1" i="0" u="none" strike="noStrike" dirty="0">
                        <a:solidFill>
                          <a:srgbClr val="000000"/>
                        </a:solidFill>
                        <a:effectLst/>
                        <a:latin typeface="+mn-lt"/>
                      </a:endParaRPr>
                    </a:p>
                  </a:txBody>
                  <a:tcPr marL="7110" marR="7110" marT="7703" marB="0">
                    <a:solidFill>
                      <a:srgbClr val="1ED4DE"/>
                    </a:solidFill>
                  </a:tcPr>
                </a:tc>
                <a:tc>
                  <a:txBody>
                    <a:bodyPr/>
                    <a:lstStyle/>
                    <a:p>
                      <a:pPr algn="ctr" fontAlgn="b">
                        <a:spcBef>
                          <a:spcPts val="0"/>
                        </a:spcBef>
                        <a:spcAft>
                          <a:spcPts val="0"/>
                        </a:spcAft>
                      </a:pPr>
                      <a:endParaRPr lang="id-ID" sz="1300" u="none" strike="noStrike" dirty="0" smtClean="0">
                        <a:effectLst/>
                      </a:endParaRPr>
                    </a:p>
                    <a:p>
                      <a:pPr algn="ctr" fontAlgn="b">
                        <a:spcBef>
                          <a:spcPts val="0"/>
                        </a:spcBef>
                        <a:spcAft>
                          <a:spcPts val="0"/>
                        </a:spcAft>
                      </a:pPr>
                      <a:r>
                        <a:rPr lang="id-ID" sz="1300" u="none" strike="noStrike" dirty="0" smtClean="0">
                          <a:effectLst/>
                        </a:rPr>
                        <a:t>Capaian 2018</a:t>
                      </a:r>
                      <a:endParaRPr lang="id-ID" sz="1300" b="1" i="0" u="none" strike="noStrike" dirty="0">
                        <a:solidFill>
                          <a:srgbClr val="000000"/>
                        </a:solidFill>
                        <a:effectLst/>
                        <a:latin typeface="+mn-lt"/>
                      </a:endParaRPr>
                    </a:p>
                  </a:txBody>
                  <a:tcPr marL="7110" marR="7110" marT="7703" marB="0">
                    <a:solidFill>
                      <a:srgbClr val="1ED4DE"/>
                    </a:solidFill>
                  </a:tcPr>
                </a:tc>
                <a:tc>
                  <a:txBody>
                    <a:bodyPr/>
                    <a:lstStyle/>
                    <a:p>
                      <a:pPr marL="0" marR="0" indent="0" algn="ctr" defTabSz="914400" rtl="0" eaLnBrk="1" fontAlgn="b" latinLnBrk="1" hangingPunct="1">
                        <a:lnSpc>
                          <a:spcPct val="100000"/>
                        </a:lnSpc>
                        <a:spcBef>
                          <a:spcPts val="0"/>
                        </a:spcBef>
                        <a:spcAft>
                          <a:spcPts val="0"/>
                        </a:spcAft>
                        <a:buClrTx/>
                        <a:buSzTx/>
                        <a:buFontTx/>
                        <a:buNone/>
                        <a:tabLst/>
                        <a:defRPr/>
                      </a:pPr>
                      <a:endParaRPr lang="id-ID" sz="1300" u="none" strike="noStrike" dirty="0" smtClean="0">
                        <a:effectLst/>
                      </a:endParaRPr>
                    </a:p>
                    <a:p>
                      <a:pPr marL="0" marR="0" indent="0" algn="ctr" defTabSz="914400" rtl="0" eaLnBrk="1" fontAlgn="b" latinLnBrk="1" hangingPunct="1">
                        <a:lnSpc>
                          <a:spcPct val="100000"/>
                        </a:lnSpc>
                        <a:spcBef>
                          <a:spcPts val="0"/>
                        </a:spcBef>
                        <a:spcAft>
                          <a:spcPts val="0"/>
                        </a:spcAft>
                        <a:buClrTx/>
                        <a:buSzTx/>
                        <a:buFontTx/>
                        <a:buNone/>
                        <a:tabLst/>
                        <a:defRPr/>
                      </a:pPr>
                      <a:r>
                        <a:rPr lang="id-ID" sz="1300" u="none" strike="noStrike" dirty="0" smtClean="0">
                          <a:effectLst/>
                        </a:rPr>
                        <a:t>Target 2019</a:t>
                      </a:r>
                    </a:p>
                    <a:p>
                      <a:pPr algn="ctr" fontAlgn="b">
                        <a:spcBef>
                          <a:spcPts val="0"/>
                        </a:spcBef>
                        <a:spcAft>
                          <a:spcPts val="0"/>
                        </a:spcAft>
                      </a:pPr>
                      <a:endParaRPr lang="id-ID" sz="1300" b="1" i="0" u="none" strike="noStrike" dirty="0">
                        <a:solidFill>
                          <a:srgbClr val="000000"/>
                        </a:solidFill>
                        <a:effectLst/>
                        <a:latin typeface="+mn-lt"/>
                      </a:endParaRPr>
                    </a:p>
                  </a:txBody>
                  <a:tcPr marL="7110" marR="7110" marT="7703" marB="0">
                    <a:solidFill>
                      <a:srgbClr val="1ED4DE"/>
                    </a:solidFill>
                  </a:tcPr>
                </a:tc>
                <a:tc>
                  <a:txBody>
                    <a:bodyPr/>
                    <a:lstStyle/>
                    <a:p>
                      <a:pPr algn="ctr" fontAlgn="b">
                        <a:spcBef>
                          <a:spcPts val="0"/>
                        </a:spcBef>
                        <a:spcAft>
                          <a:spcPts val="0"/>
                        </a:spcAft>
                      </a:pPr>
                      <a:endParaRPr lang="id-ID" sz="1300" u="none" strike="noStrike" dirty="0" smtClean="0">
                        <a:effectLst/>
                      </a:endParaRPr>
                    </a:p>
                    <a:p>
                      <a:pPr algn="ctr" fontAlgn="b">
                        <a:spcBef>
                          <a:spcPts val="0"/>
                        </a:spcBef>
                        <a:spcAft>
                          <a:spcPts val="0"/>
                        </a:spcAft>
                      </a:pPr>
                      <a:r>
                        <a:rPr lang="id-ID" sz="1300" u="none" strike="noStrike" dirty="0" smtClean="0">
                          <a:effectLst/>
                        </a:rPr>
                        <a:t>Capaian 2019</a:t>
                      </a:r>
                      <a:endParaRPr lang="id-ID" sz="1300" b="1" i="0" u="none" strike="noStrike" dirty="0">
                        <a:solidFill>
                          <a:srgbClr val="000000"/>
                        </a:solidFill>
                        <a:effectLst/>
                        <a:latin typeface="+mn-lt"/>
                      </a:endParaRPr>
                    </a:p>
                  </a:txBody>
                  <a:tcPr marL="7110" marR="7110" marT="7703" marB="0">
                    <a:solidFill>
                      <a:srgbClr val="1ED4DE"/>
                    </a:solidFill>
                  </a:tcPr>
                </a:tc>
              </a:tr>
              <a:tr h="561024">
                <a:tc>
                  <a:txBody>
                    <a:bodyPr/>
                    <a:lstStyle/>
                    <a:p>
                      <a:pPr algn="l" fontAlgn="b"/>
                      <a:r>
                        <a:rPr lang="fi-FI" sz="1300" u="none" strike="noStrike" dirty="0">
                          <a:effectLst/>
                        </a:rPr>
                        <a:t>Jumlah Produksi Perikanan Budidaya (Ton/Tahun)</a:t>
                      </a:r>
                      <a:endParaRPr lang="fi-FI" sz="1300" b="0" i="0" u="none" strike="noStrike" dirty="0">
                        <a:solidFill>
                          <a:srgbClr val="000000"/>
                        </a:solidFill>
                        <a:effectLst/>
                        <a:latin typeface="+mn-lt"/>
                      </a:endParaRPr>
                    </a:p>
                  </a:txBody>
                  <a:tcPr marL="7110" marR="7110" marT="7703" marB="0"/>
                </a:tc>
                <a:tc>
                  <a:txBody>
                    <a:bodyPr/>
                    <a:lstStyle/>
                    <a:p>
                      <a:pPr algn="r" fontAlgn="b"/>
                      <a:r>
                        <a:rPr lang="id-ID" sz="1300" u="none" strike="noStrike" dirty="0" smtClean="0">
                          <a:effectLst/>
                        </a:rPr>
                        <a:t>      97.276 </a:t>
                      </a:r>
                      <a:endParaRPr lang="id-ID" sz="1300" b="0" i="0" u="none" strike="noStrike" dirty="0">
                        <a:solidFill>
                          <a:srgbClr val="000000"/>
                        </a:solidFill>
                        <a:effectLst/>
                        <a:latin typeface="+mn-lt"/>
                      </a:endParaRPr>
                    </a:p>
                  </a:txBody>
                  <a:tcPr marL="7110" marR="7110" marT="7703" marB="0"/>
                </a:tc>
                <a:tc>
                  <a:txBody>
                    <a:bodyPr/>
                    <a:lstStyle/>
                    <a:p>
                      <a:pPr algn="r" fontAlgn="b"/>
                      <a:r>
                        <a:rPr lang="id-ID" sz="1300" u="none" strike="noStrike" dirty="0">
                          <a:effectLst/>
                        </a:rPr>
                        <a:t>     </a:t>
                      </a:r>
                      <a:r>
                        <a:rPr lang="id-ID" sz="1300" u="none" strike="noStrike" dirty="0" smtClean="0">
                          <a:effectLst/>
                        </a:rPr>
                        <a:t>     98.151.74 </a:t>
                      </a:r>
                      <a:endParaRPr lang="id-ID" sz="1300" b="0" i="0" u="none" strike="noStrike" dirty="0">
                        <a:solidFill>
                          <a:srgbClr val="000000"/>
                        </a:solidFill>
                        <a:effectLst/>
                        <a:latin typeface="+mn-lt"/>
                      </a:endParaRPr>
                    </a:p>
                  </a:txBody>
                  <a:tcPr marL="7110" marR="7110" marT="7703" marB="0"/>
                </a:tc>
                <a:tc>
                  <a:txBody>
                    <a:bodyPr/>
                    <a:lstStyle/>
                    <a:p>
                      <a:pPr algn="r" fontAlgn="b"/>
                      <a:r>
                        <a:rPr lang="id-ID" sz="1300" u="none" strike="noStrike" dirty="0" smtClean="0">
                          <a:effectLst/>
                        </a:rPr>
                        <a:t>      110.842,40 </a:t>
                      </a:r>
                      <a:endParaRPr lang="id-ID" sz="1300" b="0" i="0" u="none" strike="noStrike" dirty="0">
                        <a:solidFill>
                          <a:srgbClr val="000000"/>
                        </a:solidFill>
                        <a:effectLst/>
                        <a:latin typeface="+mn-lt"/>
                      </a:endParaRPr>
                    </a:p>
                  </a:txBody>
                  <a:tcPr marL="7110" marR="7110" marT="7703" marB="0"/>
                </a:tc>
                <a:tc>
                  <a:txBody>
                    <a:bodyPr/>
                    <a:lstStyle/>
                    <a:p>
                      <a:pPr algn="r" fontAlgn="b"/>
                      <a:r>
                        <a:rPr lang="id-ID" sz="1300" u="none" strike="noStrike" dirty="0">
                          <a:effectLst/>
                        </a:rPr>
                        <a:t>     </a:t>
                      </a:r>
                      <a:r>
                        <a:rPr lang="id-ID" sz="1300" u="none" strike="noStrike" dirty="0" smtClean="0">
                          <a:effectLst/>
                        </a:rPr>
                        <a:t>      100.605,53 </a:t>
                      </a:r>
                      <a:endParaRPr lang="id-ID" sz="1300" b="0" i="0" u="none" strike="noStrike" dirty="0">
                        <a:solidFill>
                          <a:srgbClr val="000000"/>
                        </a:solidFill>
                        <a:effectLst/>
                        <a:latin typeface="+mn-lt"/>
                      </a:endParaRPr>
                    </a:p>
                  </a:txBody>
                  <a:tcPr marL="7110" marR="7110" marT="7703" marB="0"/>
                </a:tc>
              </a:tr>
              <a:tr h="480053">
                <a:tc>
                  <a:txBody>
                    <a:bodyPr/>
                    <a:lstStyle/>
                    <a:p>
                      <a:pPr algn="l" fontAlgn="b"/>
                      <a:r>
                        <a:rPr lang="fi-FI" sz="1300" u="none" strike="noStrike" dirty="0">
                          <a:effectLst/>
                        </a:rPr>
                        <a:t>Jumlah Produksi Perikanan Tangkap </a:t>
                      </a:r>
                      <a:r>
                        <a:rPr lang="id-ID" sz="1300" u="none" strike="noStrike" dirty="0" smtClean="0">
                          <a:effectLst/>
                        </a:rPr>
                        <a:t> </a:t>
                      </a:r>
                      <a:r>
                        <a:rPr lang="fi-FI" sz="1300" u="none" strike="noStrike" dirty="0" smtClean="0">
                          <a:effectLst/>
                        </a:rPr>
                        <a:t>(</a:t>
                      </a:r>
                      <a:r>
                        <a:rPr lang="fi-FI" sz="1300" u="none" strike="noStrike" dirty="0">
                          <a:effectLst/>
                        </a:rPr>
                        <a:t>Ton/Tahun)</a:t>
                      </a:r>
                      <a:endParaRPr lang="fi-FI" sz="1300" b="0" i="0" u="none" strike="noStrike" dirty="0">
                        <a:solidFill>
                          <a:srgbClr val="000000"/>
                        </a:solidFill>
                        <a:effectLst/>
                        <a:latin typeface="+mn-lt"/>
                      </a:endParaRPr>
                    </a:p>
                  </a:txBody>
                  <a:tcPr marL="7110" marR="7110" marT="7703" marB="0"/>
                </a:tc>
                <a:tc>
                  <a:txBody>
                    <a:bodyPr/>
                    <a:lstStyle/>
                    <a:p>
                      <a:pPr algn="r" fontAlgn="b"/>
                      <a:r>
                        <a:rPr lang="id-ID" sz="1300" u="none" strike="noStrike" dirty="0">
                          <a:effectLst/>
                        </a:rPr>
                        <a:t>         </a:t>
                      </a:r>
                      <a:r>
                        <a:rPr lang="id-ID" sz="1300" u="none" strike="noStrike" dirty="0" smtClean="0">
                          <a:effectLst/>
                        </a:rPr>
                        <a:t> 113.823 </a:t>
                      </a:r>
                      <a:endParaRPr lang="id-ID" sz="1300" b="0" i="0" u="none" strike="noStrike" dirty="0">
                        <a:solidFill>
                          <a:srgbClr val="000000"/>
                        </a:solidFill>
                        <a:effectLst/>
                        <a:latin typeface="+mn-lt"/>
                      </a:endParaRPr>
                    </a:p>
                  </a:txBody>
                  <a:tcPr marL="7110" marR="7110" marT="7703" marB="0"/>
                </a:tc>
                <a:tc>
                  <a:txBody>
                    <a:bodyPr/>
                    <a:lstStyle/>
                    <a:p>
                      <a:pPr algn="r" fontAlgn="b"/>
                      <a:r>
                        <a:rPr lang="id-ID" sz="1300" u="none" strike="noStrike" dirty="0">
                          <a:effectLst/>
                        </a:rPr>
                        <a:t>           </a:t>
                      </a:r>
                      <a:r>
                        <a:rPr lang="id-ID" sz="1300" u="none" strike="noStrike" dirty="0" smtClean="0">
                          <a:effectLst/>
                        </a:rPr>
                        <a:t>132.687,8 </a:t>
                      </a:r>
                      <a:endParaRPr lang="id-ID" sz="1300" b="0" i="0" u="none" strike="noStrike" dirty="0">
                        <a:solidFill>
                          <a:srgbClr val="000000"/>
                        </a:solidFill>
                        <a:effectLst/>
                        <a:latin typeface="+mn-lt"/>
                      </a:endParaRPr>
                    </a:p>
                  </a:txBody>
                  <a:tcPr marL="7110" marR="7110" marT="7703" marB="0"/>
                </a:tc>
                <a:tc>
                  <a:txBody>
                    <a:bodyPr/>
                    <a:lstStyle/>
                    <a:p>
                      <a:pPr algn="r" fontAlgn="b"/>
                      <a:r>
                        <a:rPr lang="id-ID" sz="1300" u="none" strike="noStrike" dirty="0">
                          <a:effectLst/>
                        </a:rPr>
                        <a:t>         </a:t>
                      </a:r>
                      <a:r>
                        <a:rPr lang="id-ID" sz="1300" u="none" strike="noStrike" dirty="0" smtClean="0">
                          <a:effectLst/>
                        </a:rPr>
                        <a:t> 130.526,10 </a:t>
                      </a:r>
                      <a:endParaRPr lang="id-ID" sz="1300" b="0" i="0" u="none" strike="noStrike" dirty="0">
                        <a:solidFill>
                          <a:srgbClr val="000000"/>
                        </a:solidFill>
                        <a:effectLst/>
                        <a:latin typeface="+mn-lt"/>
                      </a:endParaRPr>
                    </a:p>
                  </a:txBody>
                  <a:tcPr marL="7110" marR="7110" marT="7703" marB="0"/>
                </a:tc>
                <a:tc>
                  <a:txBody>
                    <a:bodyPr/>
                    <a:lstStyle/>
                    <a:p>
                      <a:pPr algn="r" fontAlgn="b"/>
                      <a:r>
                        <a:rPr lang="id-ID" sz="1300" u="none" strike="noStrike" dirty="0">
                          <a:effectLst/>
                        </a:rPr>
                        <a:t>            </a:t>
                      </a:r>
                      <a:r>
                        <a:rPr lang="id-ID" sz="1300" u="none" strike="noStrike" dirty="0" smtClean="0">
                          <a:effectLst/>
                        </a:rPr>
                        <a:t>134.678,10 </a:t>
                      </a:r>
                      <a:endParaRPr lang="id-ID" sz="1300" b="0" i="0" u="none" strike="noStrike" dirty="0">
                        <a:solidFill>
                          <a:srgbClr val="000000"/>
                        </a:solidFill>
                        <a:effectLst/>
                        <a:latin typeface="+mn-lt"/>
                      </a:endParaRPr>
                    </a:p>
                  </a:txBody>
                  <a:tcPr marL="7110" marR="7110" marT="7703" marB="0"/>
                </a:tc>
              </a:tr>
              <a:tr h="480053">
                <a:tc>
                  <a:txBody>
                    <a:bodyPr/>
                    <a:lstStyle/>
                    <a:p>
                      <a:pPr algn="l" fontAlgn="b"/>
                      <a:r>
                        <a:rPr lang="id-ID" sz="1300" u="none" strike="noStrike" dirty="0">
                          <a:effectLst/>
                        </a:rPr>
                        <a:t>Angka Konsumsi (Kg/Kap/Tahun)</a:t>
                      </a:r>
                      <a:endParaRPr lang="id-ID" sz="1300" b="0" i="0" u="none" strike="noStrike" dirty="0">
                        <a:solidFill>
                          <a:srgbClr val="000000"/>
                        </a:solidFill>
                        <a:effectLst/>
                        <a:latin typeface="+mn-lt"/>
                      </a:endParaRPr>
                    </a:p>
                  </a:txBody>
                  <a:tcPr marL="7110" marR="7110" marT="7703" marB="0"/>
                </a:tc>
                <a:tc>
                  <a:txBody>
                    <a:bodyPr/>
                    <a:lstStyle/>
                    <a:p>
                      <a:pPr algn="r" fontAlgn="b"/>
                      <a:r>
                        <a:rPr lang="id-ID" sz="1300" u="none" strike="noStrike" dirty="0" smtClean="0">
                          <a:effectLst/>
                        </a:rPr>
                        <a:t>48,10 </a:t>
                      </a:r>
                      <a:endParaRPr lang="id-ID" sz="1300" b="0" i="0" u="none" strike="noStrike" dirty="0">
                        <a:solidFill>
                          <a:srgbClr val="000000"/>
                        </a:solidFill>
                        <a:effectLst/>
                        <a:latin typeface="+mn-lt"/>
                      </a:endParaRPr>
                    </a:p>
                  </a:txBody>
                  <a:tcPr marL="7110" marR="7110" marT="7703" marB="0"/>
                </a:tc>
                <a:tc>
                  <a:txBody>
                    <a:bodyPr/>
                    <a:lstStyle/>
                    <a:p>
                      <a:pPr algn="r" fontAlgn="b"/>
                      <a:r>
                        <a:rPr lang="id-ID" sz="1300" u="none" strike="noStrike" dirty="0" smtClean="0">
                          <a:effectLst/>
                        </a:rPr>
                        <a:t>48,30</a:t>
                      </a:r>
                      <a:r>
                        <a:rPr lang="id-ID" sz="1300" u="none" strike="noStrike" dirty="0">
                          <a:effectLst/>
                        </a:rPr>
                        <a:t> </a:t>
                      </a:r>
                      <a:endParaRPr lang="id-ID" sz="1300" b="0" i="0" u="none" strike="noStrike" dirty="0">
                        <a:solidFill>
                          <a:srgbClr val="000000"/>
                        </a:solidFill>
                        <a:effectLst/>
                        <a:latin typeface="+mn-lt"/>
                      </a:endParaRPr>
                    </a:p>
                  </a:txBody>
                  <a:tcPr marL="7110" marR="7110" marT="7703" marB="0"/>
                </a:tc>
                <a:tc>
                  <a:txBody>
                    <a:bodyPr/>
                    <a:lstStyle/>
                    <a:p>
                      <a:pPr algn="r" fontAlgn="b"/>
                      <a:r>
                        <a:rPr lang="id-ID" sz="1300" u="none" strike="noStrike" dirty="0" smtClean="0">
                          <a:effectLst/>
                        </a:rPr>
                        <a:t>53,30 </a:t>
                      </a:r>
                      <a:endParaRPr lang="id-ID" sz="1300" b="0" i="0" u="none" strike="noStrike" dirty="0">
                        <a:solidFill>
                          <a:srgbClr val="000000"/>
                        </a:solidFill>
                        <a:effectLst/>
                        <a:latin typeface="+mn-lt"/>
                      </a:endParaRPr>
                    </a:p>
                  </a:txBody>
                  <a:tcPr marL="7110" marR="7110" marT="7703" marB="0"/>
                </a:tc>
                <a:tc>
                  <a:txBody>
                    <a:bodyPr/>
                    <a:lstStyle/>
                    <a:p>
                      <a:pPr algn="r" fontAlgn="b"/>
                      <a:r>
                        <a:rPr lang="id-ID" sz="1300" u="none" strike="noStrike" dirty="0" smtClean="0">
                          <a:effectLst/>
                        </a:rPr>
                        <a:t>53,30</a:t>
                      </a:r>
                      <a:r>
                        <a:rPr lang="id-ID" sz="1300" u="none" strike="noStrike" dirty="0">
                          <a:effectLst/>
                        </a:rPr>
                        <a:t> </a:t>
                      </a:r>
                      <a:endParaRPr lang="id-ID" sz="1300" b="0" i="0" u="none" strike="noStrike" dirty="0">
                        <a:solidFill>
                          <a:srgbClr val="000000"/>
                        </a:solidFill>
                        <a:effectLst/>
                        <a:latin typeface="+mn-lt"/>
                      </a:endParaRPr>
                    </a:p>
                  </a:txBody>
                  <a:tcPr marL="7110" marR="7110" marT="7703" marB="0"/>
                </a:tc>
              </a:tr>
              <a:tr h="480053">
                <a:tc>
                  <a:txBody>
                    <a:bodyPr/>
                    <a:lstStyle/>
                    <a:p>
                      <a:pPr algn="l" fontAlgn="b"/>
                      <a:r>
                        <a:rPr lang="id-ID" sz="1300" u="none" strike="noStrike" dirty="0">
                          <a:effectLst/>
                        </a:rPr>
                        <a:t>Peningkatan Produksi Benih Ikan </a:t>
                      </a:r>
                      <a:r>
                        <a:rPr lang="id-ID" sz="1300" u="none" strike="noStrike" dirty="0" smtClean="0">
                          <a:effectLst/>
                        </a:rPr>
                        <a:t>(</a:t>
                      </a:r>
                      <a:r>
                        <a:rPr lang="id-ID" sz="1300" u="none" strike="noStrike" dirty="0">
                          <a:effectLst/>
                        </a:rPr>
                        <a:t>ekor)</a:t>
                      </a:r>
                      <a:endParaRPr lang="id-ID" sz="1300" b="0" i="0" u="none" strike="noStrike" dirty="0">
                        <a:solidFill>
                          <a:schemeClr val="tx1"/>
                        </a:solidFill>
                        <a:effectLst/>
                        <a:latin typeface="+mn-lt"/>
                      </a:endParaRPr>
                    </a:p>
                  </a:txBody>
                  <a:tcPr marL="7110" marR="7110" marT="7703" marB="0"/>
                </a:tc>
                <a:tc>
                  <a:txBody>
                    <a:bodyPr/>
                    <a:lstStyle/>
                    <a:p>
                      <a:pPr algn="r" fontAlgn="b"/>
                      <a:r>
                        <a:rPr lang="id-ID" sz="1300" u="none" strike="noStrike" dirty="0">
                          <a:effectLst/>
                        </a:rPr>
                        <a:t>           </a:t>
                      </a:r>
                      <a:r>
                        <a:rPr lang="id-ID" sz="1300" u="none" strike="noStrike" dirty="0" smtClean="0">
                          <a:effectLst/>
                        </a:rPr>
                        <a:t>61.343.000 </a:t>
                      </a:r>
                      <a:endParaRPr lang="id-ID" sz="1300" b="0" i="0" u="none" strike="noStrike" dirty="0">
                        <a:solidFill>
                          <a:schemeClr val="tx1"/>
                        </a:solidFill>
                        <a:effectLst/>
                        <a:latin typeface="+mn-lt"/>
                      </a:endParaRPr>
                    </a:p>
                  </a:txBody>
                  <a:tcPr marL="7110" marR="7110" marT="7703" marB="0"/>
                </a:tc>
                <a:tc>
                  <a:txBody>
                    <a:bodyPr/>
                    <a:lstStyle/>
                    <a:p>
                      <a:pPr algn="r" fontAlgn="b"/>
                      <a:r>
                        <a:rPr lang="id-ID" sz="1300" u="none" strike="noStrike" dirty="0">
                          <a:effectLst/>
                        </a:rPr>
                        <a:t>    </a:t>
                      </a:r>
                      <a:r>
                        <a:rPr lang="id-ID" sz="1300" u="none" strike="noStrike" dirty="0" smtClean="0">
                          <a:effectLst/>
                        </a:rPr>
                        <a:t>41.274.000 </a:t>
                      </a:r>
                      <a:endParaRPr lang="id-ID" sz="1300" b="0" i="0" u="none" strike="noStrike" dirty="0">
                        <a:solidFill>
                          <a:schemeClr val="tx1"/>
                        </a:solidFill>
                        <a:effectLst/>
                        <a:latin typeface="+mn-lt"/>
                      </a:endParaRPr>
                    </a:p>
                  </a:txBody>
                  <a:tcPr marL="7110" marR="7110" marT="7703" marB="0"/>
                </a:tc>
                <a:tc>
                  <a:txBody>
                    <a:bodyPr/>
                    <a:lstStyle/>
                    <a:p>
                      <a:pPr algn="r" fontAlgn="b"/>
                      <a:r>
                        <a:rPr lang="id-ID" sz="1300" u="none" strike="noStrike" dirty="0">
                          <a:effectLst/>
                        </a:rPr>
                        <a:t>           </a:t>
                      </a:r>
                      <a:r>
                        <a:rPr lang="id-ID" sz="1300" u="none" strike="noStrike" dirty="0" smtClean="0">
                          <a:effectLst/>
                        </a:rPr>
                        <a:t>64.410.000 </a:t>
                      </a:r>
                      <a:endParaRPr lang="id-ID" sz="1300" b="0" i="0" u="none" strike="noStrike" dirty="0">
                        <a:solidFill>
                          <a:schemeClr val="tx1"/>
                        </a:solidFill>
                        <a:effectLst/>
                        <a:latin typeface="+mn-lt"/>
                      </a:endParaRPr>
                    </a:p>
                  </a:txBody>
                  <a:tcPr marL="7110" marR="7110" marT="7703" marB="0"/>
                </a:tc>
                <a:tc>
                  <a:txBody>
                    <a:bodyPr/>
                    <a:lstStyle/>
                    <a:p>
                      <a:pPr algn="r" fontAlgn="b"/>
                      <a:r>
                        <a:rPr lang="id-ID" sz="1300" u="none" strike="noStrike" dirty="0">
                          <a:effectLst/>
                        </a:rPr>
                        <a:t>    </a:t>
                      </a:r>
                      <a:r>
                        <a:rPr lang="id-ID" sz="1300" u="none" strike="noStrike" dirty="0" smtClean="0">
                          <a:effectLst/>
                        </a:rPr>
                        <a:t>41.346.660 </a:t>
                      </a:r>
                      <a:endParaRPr lang="id-ID" sz="1300" b="0" i="0" u="none" strike="noStrike" dirty="0">
                        <a:solidFill>
                          <a:schemeClr val="tx1"/>
                        </a:solidFill>
                        <a:effectLst/>
                        <a:latin typeface="+mn-lt"/>
                      </a:endParaRPr>
                    </a:p>
                  </a:txBody>
                  <a:tcPr marL="7110" marR="7110" marT="7703" marB="0"/>
                </a:tc>
              </a:tr>
              <a:tr h="488567">
                <a:tc>
                  <a:txBody>
                    <a:bodyPr/>
                    <a:lstStyle/>
                    <a:p>
                      <a:pPr algn="l" fontAlgn="b"/>
                      <a:r>
                        <a:rPr lang="id-ID" sz="1300" u="none" strike="noStrike" dirty="0">
                          <a:effectLst/>
                        </a:rPr>
                        <a:t>Jumlah Luasan Konservasi Perairan </a:t>
                      </a:r>
                      <a:endParaRPr lang="id-ID" sz="1300" b="0" i="0" u="none" strike="noStrike" dirty="0">
                        <a:solidFill>
                          <a:schemeClr val="tx1"/>
                        </a:solidFill>
                        <a:effectLst/>
                        <a:latin typeface="+mn-lt"/>
                      </a:endParaRPr>
                    </a:p>
                  </a:txBody>
                  <a:tcPr marL="7110" marR="7110" marT="7703" marB="0"/>
                </a:tc>
                <a:tc>
                  <a:txBody>
                    <a:bodyPr/>
                    <a:lstStyle/>
                    <a:p>
                      <a:pPr algn="r" fontAlgn="ctr"/>
                      <a:r>
                        <a:rPr lang="id-ID" sz="1300" u="none" strike="noStrike" dirty="0">
                          <a:effectLst/>
                        </a:rPr>
                        <a:t>61.362,24</a:t>
                      </a:r>
                      <a:endParaRPr lang="id-ID" sz="1300" b="0" i="0" u="none" strike="noStrike" dirty="0">
                        <a:solidFill>
                          <a:schemeClr val="tx1"/>
                        </a:solidFill>
                        <a:effectLst/>
                        <a:latin typeface="+mn-lt"/>
                      </a:endParaRPr>
                    </a:p>
                  </a:txBody>
                  <a:tcPr marL="7110" marR="7110" marT="7703" marB="0"/>
                </a:tc>
                <a:tc>
                  <a:txBody>
                    <a:bodyPr/>
                    <a:lstStyle/>
                    <a:p>
                      <a:pPr algn="r" fontAlgn="b"/>
                      <a:r>
                        <a:rPr lang="id-ID" sz="1300" u="none" strike="noStrike" dirty="0">
                          <a:effectLst/>
                        </a:rPr>
                        <a:t>61.362,24</a:t>
                      </a:r>
                      <a:endParaRPr lang="id-ID" sz="1300" b="0" i="0" u="none" strike="noStrike" dirty="0">
                        <a:solidFill>
                          <a:schemeClr val="tx1"/>
                        </a:solidFill>
                        <a:effectLst/>
                        <a:latin typeface="+mn-lt"/>
                      </a:endParaRPr>
                    </a:p>
                  </a:txBody>
                  <a:tcPr marL="7110" marR="7110" marT="7703" marB="0"/>
                </a:tc>
                <a:tc>
                  <a:txBody>
                    <a:bodyPr/>
                    <a:lstStyle/>
                    <a:p>
                      <a:pPr algn="r" fontAlgn="ctr"/>
                      <a:r>
                        <a:rPr lang="id-ID" sz="1300" u="none" strike="noStrike" dirty="0">
                          <a:effectLst/>
                        </a:rPr>
                        <a:t>61.362,24</a:t>
                      </a:r>
                      <a:endParaRPr lang="id-ID" sz="1300" b="0" i="0" u="none" strike="noStrike" dirty="0">
                        <a:solidFill>
                          <a:schemeClr val="tx1"/>
                        </a:solidFill>
                        <a:effectLst/>
                        <a:latin typeface="+mn-lt"/>
                      </a:endParaRPr>
                    </a:p>
                  </a:txBody>
                  <a:tcPr marL="7110" marR="7110" marT="7703" marB="0"/>
                </a:tc>
                <a:tc>
                  <a:txBody>
                    <a:bodyPr/>
                    <a:lstStyle/>
                    <a:p>
                      <a:pPr algn="r" fontAlgn="b"/>
                      <a:r>
                        <a:rPr lang="id-ID" sz="1300" u="none" strike="noStrike" dirty="0">
                          <a:effectLst/>
                        </a:rPr>
                        <a:t>61.362,24</a:t>
                      </a:r>
                      <a:endParaRPr lang="id-ID" sz="1300" b="0" i="0" u="none" strike="noStrike" dirty="0">
                        <a:solidFill>
                          <a:schemeClr val="tx1"/>
                        </a:solidFill>
                        <a:effectLst/>
                        <a:latin typeface="+mn-lt"/>
                      </a:endParaRPr>
                    </a:p>
                  </a:txBody>
                  <a:tcPr marL="7110" marR="7110" marT="7703" marB="0"/>
                </a:tc>
              </a:tr>
              <a:tr h="488567">
                <a:tc>
                  <a:txBody>
                    <a:bodyPr/>
                    <a:lstStyle/>
                    <a:p>
                      <a:pPr algn="l" fontAlgn="b"/>
                      <a:r>
                        <a:rPr lang="fi-FI" sz="1300" u="none" strike="noStrike" dirty="0">
                          <a:effectLst/>
                        </a:rPr>
                        <a:t>Jumlah Luasan Rehabilitasi Kawasan </a:t>
                      </a:r>
                      <a:r>
                        <a:rPr lang="id-ID" sz="1300" u="none" strike="noStrike" dirty="0" smtClean="0">
                          <a:effectLst/>
                        </a:rPr>
                        <a:t> </a:t>
                      </a:r>
                      <a:r>
                        <a:rPr lang="fi-FI" sz="1300" u="none" strike="noStrike" dirty="0" smtClean="0">
                          <a:effectLst/>
                        </a:rPr>
                        <a:t>Pesisir</a:t>
                      </a:r>
                      <a:endParaRPr lang="fi-FI" sz="1300" b="0" i="0" u="none" strike="noStrike" dirty="0">
                        <a:solidFill>
                          <a:schemeClr val="tx1"/>
                        </a:solidFill>
                        <a:effectLst/>
                        <a:latin typeface="+mn-lt"/>
                      </a:endParaRPr>
                    </a:p>
                  </a:txBody>
                  <a:tcPr marL="7110" marR="7110" marT="7703" marB="0"/>
                </a:tc>
                <a:tc>
                  <a:txBody>
                    <a:bodyPr/>
                    <a:lstStyle/>
                    <a:p>
                      <a:pPr algn="r" fontAlgn="b"/>
                      <a:r>
                        <a:rPr lang="id-ID" sz="1300" u="none" strike="noStrike" dirty="0">
                          <a:effectLst/>
                        </a:rPr>
                        <a:t>2,5</a:t>
                      </a:r>
                      <a:endParaRPr lang="id-ID" sz="1300" b="0" i="0" u="none" strike="noStrike" dirty="0">
                        <a:solidFill>
                          <a:schemeClr val="tx1"/>
                        </a:solidFill>
                        <a:effectLst/>
                        <a:latin typeface="+mn-lt"/>
                      </a:endParaRPr>
                    </a:p>
                  </a:txBody>
                  <a:tcPr marL="7110" marR="7110" marT="7703" marB="0"/>
                </a:tc>
                <a:tc>
                  <a:txBody>
                    <a:bodyPr/>
                    <a:lstStyle/>
                    <a:p>
                      <a:pPr algn="r" fontAlgn="b"/>
                      <a:r>
                        <a:rPr lang="id-ID" sz="1300" u="none" strike="noStrike" dirty="0" smtClean="0">
                          <a:effectLst/>
                        </a:rPr>
                        <a:t>1,8</a:t>
                      </a:r>
                      <a:endParaRPr lang="id-ID" sz="1300" b="0" i="0" u="none" strike="noStrike" dirty="0">
                        <a:solidFill>
                          <a:schemeClr val="tx1"/>
                        </a:solidFill>
                        <a:effectLst/>
                        <a:latin typeface="+mn-lt"/>
                      </a:endParaRPr>
                    </a:p>
                  </a:txBody>
                  <a:tcPr marL="7110" marR="7110" marT="7703" marB="0"/>
                </a:tc>
                <a:tc>
                  <a:txBody>
                    <a:bodyPr/>
                    <a:lstStyle/>
                    <a:p>
                      <a:pPr algn="r" fontAlgn="b"/>
                      <a:r>
                        <a:rPr lang="id-ID" sz="1300" u="none" strike="noStrike" dirty="0">
                          <a:effectLst/>
                        </a:rPr>
                        <a:t>2,5</a:t>
                      </a:r>
                      <a:endParaRPr lang="id-ID" sz="1300" b="0" i="0" u="none" strike="noStrike" dirty="0">
                        <a:solidFill>
                          <a:schemeClr val="tx1"/>
                        </a:solidFill>
                        <a:effectLst/>
                        <a:latin typeface="+mn-lt"/>
                      </a:endParaRPr>
                    </a:p>
                  </a:txBody>
                  <a:tcPr marL="7110" marR="7110" marT="7703" marB="0"/>
                </a:tc>
                <a:tc>
                  <a:txBody>
                    <a:bodyPr/>
                    <a:lstStyle/>
                    <a:p>
                      <a:pPr algn="r" fontAlgn="b"/>
                      <a:r>
                        <a:rPr lang="id-ID" sz="1300" u="none" strike="noStrike" dirty="0">
                          <a:effectLst/>
                        </a:rPr>
                        <a:t>2,5</a:t>
                      </a:r>
                      <a:endParaRPr lang="id-ID" sz="1300" b="0" i="0" u="none" strike="noStrike" dirty="0">
                        <a:solidFill>
                          <a:schemeClr val="tx1"/>
                        </a:solidFill>
                        <a:effectLst/>
                        <a:latin typeface="+mn-lt"/>
                      </a:endParaRPr>
                    </a:p>
                  </a:txBody>
                  <a:tcPr marL="7110" marR="7110" marT="7703" marB="0"/>
                </a:tc>
              </a:tr>
              <a:tr h="711569">
                <a:tc>
                  <a:txBody>
                    <a:bodyPr/>
                    <a:lstStyle/>
                    <a:p>
                      <a:pPr algn="l" fontAlgn="ctr"/>
                      <a:r>
                        <a:rPr lang="id-ID" sz="1300" u="none" strike="noStrike" dirty="0">
                          <a:effectLst/>
                        </a:rPr>
                        <a:t>Jumlah </a:t>
                      </a:r>
                      <a:r>
                        <a:rPr lang="id-ID" sz="1300" u="none" strike="noStrike" dirty="0" smtClean="0">
                          <a:effectLst/>
                        </a:rPr>
                        <a:t>POKMASWAS yang </a:t>
                      </a:r>
                      <a:r>
                        <a:rPr lang="id-ID" sz="1300" u="none" strike="noStrike" dirty="0">
                          <a:effectLst/>
                        </a:rPr>
                        <a:t>berperan </a:t>
                      </a:r>
                      <a:r>
                        <a:rPr lang="id-ID" sz="1300" u="none" strike="noStrike" dirty="0" smtClean="0">
                          <a:effectLst/>
                        </a:rPr>
                        <a:t> dalam   </a:t>
                      </a:r>
                      <a:r>
                        <a:rPr lang="id-ID" sz="1300" u="none" strike="noStrike" baseline="0" dirty="0" smtClean="0">
                          <a:effectLst/>
                        </a:rPr>
                        <a:t>         </a:t>
                      </a:r>
                      <a:r>
                        <a:rPr lang="id-ID" sz="1300" u="none" strike="noStrike" dirty="0" smtClean="0">
                          <a:effectLst/>
                        </a:rPr>
                        <a:t>Kegiatan </a:t>
                      </a:r>
                      <a:r>
                        <a:rPr lang="id-ID" sz="1300" u="none" strike="noStrike" dirty="0">
                          <a:effectLst/>
                        </a:rPr>
                        <a:t>Pengawasan SDKP </a:t>
                      </a:r>
                      <a:endParaRPr lang="id-ID" sz="1300" b="0" i="0" u="none" strike="noStrike" dirty="0">
                        <a:solidFill>
                          <a:schemeClr val="tx1"/>
                        </a:solidFill>
                        <a:effectLst/>
                        <a:latin typeface="+mn-lt"/>
                      </a:endParaRPr>
                    </a:p>
                  </a:txBody>
                  <a:tcPr marL="7110" marR="7110" marT="7703" marB="0"/>
                </a:tc>
                <a:tc>
                  <a:txBody>
                    <a:bodyPr/>
                    <a:lstStyle/>
                    <a:p>
                      <a:pPr algn="r" fontAlgn="ctr"/>
                      <a:r>
                        <a:rPr lang="id-ID" sz="1300" u="none" strike="noStrike" dirty="0" smtClean="0">
                          <a:effectLst/>
                        </a:rPr>
                        <a:t>30</a:t>
                      </a:r>
                      <a:endParaRPr lang="id-ID" sz="1300" b="0" i="0" u="none" strike="noStrike" dirty="0">
                        <a:solidFill>
                          <a:schemeClr val="tx1"/>
                        </a:solidFill>
                        <a:effectLst/>
                        <a:latin typeface="+mn-lt"/>
                      </a:endParaRPr>
                    </a:p>
                  </a:txBody>
                  <a:tcPr marL="7110" marR="7110" marT="7703" marB="0"/>
                </a:tc>
                <a:tc>
                  <a:txBody>
                    <a:bodyPr/>
                    <a:lstStyle/>
                    <a:p>
                      <a:pPr algn="r" fontAlgn="ctr"/>
                      <a:r>
                        <a:rPr lang="id-ID" sz="1300" u="none" strike="noStrike" dirty="0">
                          <a:effectLst/>
                        </a:rPr>
                        <a:t>                         </a:t>
                      </a:r>
                      <a:r>
                        <a:rPr lang="id-ID" sz="1300" u="none" strike="noStrike" dirty="0" smtClean="0">
                          <a:effectLst/>
                        </a:rPr>
                        <a:t>51 </a:t>
                      </a:r>
                      <a:endParaRPr lang="id-ID" sz="1300" b="0" i="0" u="none" strike="noStrike" dirty="0">
                        <a:solidFill>
                          <a:schemeClr val="tx1"/>
                        </a:solidFill>
                        <a:effectLst/>
                        <a:latin typeface="+mn-lt"/>
                      </a:endParaRPr>
                    </a:p>
                  </a:txBody>
                  <a:tcPr marL="7110" marR="7110" marT="7703" marB="0"/>
                </a:tc>
                <a:tc>
                  <a:txBody>
                    <a:bodyPr/>
                    <a:lstStyle/>
                    <a:p>
                      <a:pPr algn="r" fontAlgn="ctr"/>
                      <a:r>
                        <a:rPr lang="id-ID" sz="1300" u="none" strike="noStrike" dirty="0">
                          <a:effectLst/>
                        </a:rPr>
                        <a:t>40</a:t>
                      </a:r>
                      <a:endParaRPr lang="id-ID" sz="1300" b="0" i="0" u="none" strike="noStrike" dirty="0">
                        <a:solidFill>
                          <a:schemeClr val="tx1"/>
                        </a:solidFill>
                        <a:effectLst/>
                        <a:latin typeface="+mn-lt"/>
                      </a:endParaRPr>
                    </a:p>
                  </a:txBody>
                  <a:tcPr marL="7110" marR="7110" marT="7703" marB="0"/>
                </a:tc>
                <a:tc>
                  <a:txBody>
                    <a:bodyPr/>
                    <a:lstStyle/>
                    <a:p>
                      <a:pPr algn="r" fontAlgn="ctr"/>
                      <a:r>
                        <a:rPr lang="id-ID" sz="1300" u="none" strike="noStrike" dirty="0">
                          <a:effectLst/>
                        </a:rPr>
                        <a:t>                         </a:t>
                      </a:r>
                      <a:r>
                        <a:rPr lang="id-ID" sz="1300" u="none" strike="noStrike" dirty="0" smtClean="0">
                          <a:effectLst/>
                        </a:rPr>
                        <a:t>41 </a:t>
                      </a:r>
                      <a:endParaRPr lang="id-ID" sz="1300" b="0" i="0" u="none" strike="noStrike" dirty="0">
                        <a:solidFill>
                          <a:schemeClr val="tx1"/>
                        </a:solidFill>
                        <a:effectLst/>
                        <a:latin typeface="+mn-lt"/>
                      </a:endParaRPr>
                    </a:p>
                  </a:txBody>
                  <a:tcPr marL="7110" marR="7110" marT="7703" marB="0"/>
                </a:tc>
              </a:tr>
            </a:tbl>
          </a:graphicData>
        </a:graphic>
      </p:graphicFrame>
      <p:sp>
        <p:nvSpPr>
          <p:cNvPr id="3" name="Title 1"/>
          <p:cNvSpPr txBox="1">
            <a:spLocks/>
          </p:cNvSpPr>
          <p:nvPr/>
        </p:nvSpPr>
        <p:spPr>
          <a:xfrm>
            <a:off x="1323811" y="419471"/>
            <a:ext cx="6488549" cy="609263"/>
          </a:xfrm>
          <a:prstGeom prst="rect">
            <a:avLst/>
          </a:prstGeom>
        </p:spPr>
        <p:style>
          <a:lnRef idx="1">
            <a:schemeClr val="accent6"/>
          </a:lnRef>
          <a:fillRef idx="2">
            <a:schemeClr val="accent6"/>
          </a:fillRef>
          <a:effectRef idx="1">
            <a:schemeClr val="accent6"/>
          </a:effectRef>
          <a:fontRef idx="minor">
            <a:schemeClr val="dk1"/>
          </a:fontRef>
        </p:style>
        <p:txBody>
          <a:bodyPr anchor="t">
            <a:normAutofit fontScale="97500"/>
          </a:bodyPr>
          <a:lstStyle>
            <a:lvl1pPr algn="ctr" defTabSz="914400" rtl="0" eaLnBrk="1" latinLnBrk="1"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id-ID" sz="1200" b="1" dirty="0" smtClean="0"/>
              <a:t>Capaian Kinerja Dinas Kelautan dan Perikanan Tahun 2018 - 2019</a:t>
            </a:r>
            <a:endParaRPr lang="id-ID" sz="1200" b="1" dirty="0"/>
          </a:p>
        </p:txBody>
      </p:sp>
    </p:spTree>
    <p:extLst>
      <p:ext uri="{BB962C8B-B14F-4D97-AF65-F5344CB8AC3E}">
        <p14:creationId xmlns:p14="http://schemas.microsoft.com/office/powerpoint/2010/main" val="156993034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836713"/>
            <a:ext cx="9144000" cy="2385535"/>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046220" y="3127786"/>
            <a:ext cx="0" cy="1854573"/>
          </a:xfrm>
          <a:custGeom>
            <a:avLst/>
            <a:gdLst/>
            <a:ahLst/>
            <a:cxnLst/>
            <a:rect l="l" t="t" r="r" b="b"/>
            <a:pathLst>
              <a:path h="2101850">
                <a:moveTo>
                  <a:pt x="0" y="0"/>
                </a:moveTo>
                <a:lnTo>
                  <a:pt x="0" y="2101596"/>
                </a:lnTo>
              </a:path>
            </a:pathLst>
          </a:custGeom>
          <a:ln w="50292">
            <a:solidFill>
              <a:srgbClr val="E62849"/>
            </a:solidFill>
          </a:ln>
        </p:spPr>
        <p:txBody>
          <a:bodyPr wrap="square" lIns="0" tIns="0" rIns="0" bIns="0" rtlCol="0"/>
          <a:lstStyle/>
          <a:p>
            <a:endParaRPr/>
          </a:p>
        </p:txBody>
      </p:sp>
      <p:sp>
        <p:nvSpPr>
          <p:cNvPr id="4" name="object 4"/>
          <p:cNvSpPr txBox="1"/>
          <p:nvPr/>
        </p:nvSpPr>
        <p:spPr>
          <a:xfrm>
            <a:off x="900546" y="5578587"/>
            <a:ext cx="7808768" cy="476042"/>
          </a:xfrm>
          <a:prstGeom prst="rect">
            <a:avLst/>
          </a:prstGeom>
        </p:spPr>
        <p:txBody>
          <a:bodyPr vert="horz" wrap="square" lIns="0" tIns="9666" rIns="0" bIns="0" rtlCol="0">
            <a:spAutoFit/>
          </a:bodyPr>
          <a:lstStyle/>
          <a:p>
            <a:pPr marL="10175" marR="4070" algn="just">
              <a:lnSpc>
                <a:spcPct val="101499"/>
              </a:lnSpc>
              <a:spcBef>
                <a:spcPts val="76"/>
              </a:spcBef>
            </a:pPr>
            <a:r>
              <a:rPr sz="1000" spc="60" dirty="0">
                <a:latin typeface="Times New Roman"/>
                <a:cs typeface="Times New Roman"/>
              </a:rPr>
              <a:t>Data </a:t>
            </a:r>
            <a:r>
              <a:rPr sz="1000" spc="56" dirty="0">
                <a:latin typeface="Times New Roman"/>
                <a:cs typeface="Times New Roman"/>
              </a:rPr>
              <a:t>Kebutuhan </a:t>
            </a:r>
            <a:r>
              <a:rPr sz="1000" spc="84" dirty="0">
                <a:latin typeface="Times New Roman"/>
                <a:cs typeface="Times New Roman"/>
              </a:rPr>
              <a:t>Pakan </a:t>
            </a:r>
            <a:r>
              <a:rPr sz="1000" spc="32" dirty="0">
                <a:latin typeface="Times New Roman"/>
                <a:cs typeface="Times New Roman"/>
              </a:rPr>
              <a:t>Provinsi </a:t>
            </a:r>
            <a:r>
              <a:rPr sz="1000" spc="36" dirty="0">
                <a:latin typeface="Times New Roman"/>
                <a:cs typeface="Times New Roman"/>
              </a:rPr>
              <a:t>Kalimantan </a:t>
            </a:r>
            <a:r>
              <a:rPr sz="1000" spc="56" dirty="0">
                <a:latin typeface="Times New Roman"/>
                <a:cs typeface="Times New Roman"/>
              </a:rPr>
              <a:t>Tengah </a:t>
            </a:r>
            <a:r>
              <a:rPr sz="1000" spc="72" dirty="0">
                <a:latin typeface="Times New Roman"/>
                <a:cs typeface="Times New Roman"/>
              </a:rPr>
              <a:t>berdasarkan </a:t>
            </a:r>
            <a:r>
              <a:rPr sz="1000" spc="48" dirty="0">
                <a:latin typeface="Times New Roman"/>
                <a:cs typeface="Times New Roman"/>
              </a:rPr>
              <a:t>perhitungan </a:t>
            </a:r>
            <a:r>
              <a:rPr sz="1000" spc="52" dirty="0">
                <a:latin typeface="Times New Roman"/>
                <a:cs typeface="Times New Roman"/>
              </a:rPr>
              <a:t>estimasi </a:t>
            </a:r>
            <a:r>
              <a:rPr sz="1000" spc="60" dirty="0">
                <a:latin typeface="Times New Roman"/>
                <a:cs typeface="Times New Roman"/>
              </a:rPr>
              <a:t>kebutuhan </a:t>
            </a:r>
            <a:r>
              <a:rPr sz="1000" spc="76" dirty="0">
                <a:latin typeface="Times New Roman"/>
                <a:cs typeface="Times New Roman"/>
              </a:rPr>
              <a:t>pakan </a:t>
            </a:r>
            <a:r>
              <a:rPr sz="1000" spc="36" dirty="0">
                <a:latin typeface="Times New Roman"/>
                <a:cs typeface="Times New Roman"/>
              </a:rPr>
              <a:t>ikan  </a:t>
            </a:r>
            <a:r>
              <a:rPr sz="1000" spc="84" dirty="0">
                <a:latin typeface="Times New Roman"/>
                <a:cs typeface="Times New Roman"/>
              </a:rPr>
              <a:t>selama </a:t>
            </a:r>
            <a:r>
              <a:rPr sz="1000" spc="40" dirty="0">
                <a:latin typeface="Times New Roman"/>
                <a:cs typeface="Times New Roman"/>
              </a:rPr>
              <a:t>produksi </a:t>
            </a:r>
            <a:r>
              <a:rPr sz="1000" spc="76" dirty="0">
                <a:latin typeface="Times New Roman"/>
                <a:cs typeface="Times New Roman"/>
              </a:rPr>
              <a:t>dengan </a:t>
            </a:r>
            <a:r>
              <a:rPr sz="1000" spc="72" dirty="0">
                <a:latin typeface="Times New Roman"/>
                <a:cs typeface="Times New Roman"/>
              </a:rPr>
              <a:t>asumsi </a:t>
            </a:r>
            <a:r>
              <a:rPr sz="1000" dirty="0">
                <a:latin typeface="Times New Roman"/>
                <a:cs typeface="Times New Roman"/>
              </a:rPr>
              <a:t>nilai </a:t>
            </a:r>
            <a:r>
              <a:rPr sz="1000" spc="32" dirty="0">
                <a:latin typeface="Times New Roman"/>
                <a:cs typeface="Times New Roman"/>
              </a:rPr>
              <a:t>koefisien </a:t>
            </a:r>
            <a:r>
              <a:rPr sz="1000" spc="76" dirty="0">
                <a:latin typeface="Times New Roman"/>
                <a:cs typeface="Times New Roman"/>
              </a:rPr>
              <a:t>pakan </a:t>
            </a:r>
            <a:r>
              <a:rPr sz="1000" spc="32" dirty="0">
                <a:latin typeface="Times New Roman"/>
                <a:cs typeface="Times New Roman"/>
              </a:rPr>
              <a:t>ikan </a:t>
            </a:r>
            <a:r>
              <a:rPr sz="1000" spc="96" dirty="0">
                <a:latin typeface="Times New Roman"/>
                <a:cs typeface="Times New Roman"/>
              </a:rPr>
              <a:t>sebesar </a:t>
            </a:r>
            <a:r>
              <a:rPr sz="1000" spc="52" dirty="0">
                <a:latin typeface="Times New Roman"/>
                <a:cs typeface="Times New Roman"/>
              </a:rPr>
              <a:t>1,6 </a:t>
            </a:r>
            <a:r>
              <a:rPr sz="1000" spc="84" dirty="0">
                <a:latin typeface="Times New Roman"/>
                <a:cs typeface="Times New Roman"/>
              </a:rPr>
              <a:t>dan </a:t>
            </a:r>
            <a:r>
              <a:rPr sz="1000" spc="72" dirty="0">
                <a:latin typeface="Times New Roman"/>
                <a:cs typeface="Times New Roman"/>
              </a:rPr>
              <a:t>harga </a:t>
            </a:r>
            <a:r>
              <a:rPr sz="1000" spc="56" dirty="0">
                <a:latin typeface="Times New Roman"/>
                <a:cs typeface="Times New Roman"/>
              </a:rPr>
              <a:t>rata-rata </a:t>
            </a:r>
            <a:r>
              <a:rPr sz="1000" spc="32" dirty="0">
                <a:latin typeface="Times New Roman"/>
                <a:cs typeface="Times New Roman"/>
              </a:rPr>
              <a:t>perkilogram </a:t>
            </a:r>
            <a:r>
              <a:rPr sz="1000" spc="76" dirty="0">
                <a:latin typeface="Times New Roman"/>
                <a:cs typeface="Times New Roman"/>
              </a:rPr>
              <a:t>pakan </a:t>
            </a:r>
            <a:r>
              <a:rPr sz="1000" spc="32" dirty="0">
                <a:latin typeface="Times New Roman"/>
                <a:cs typeface="Times New Roman"/>
              </a:rPr>
              <a:t>ikan  </a:t>
            </a:r>
            <a:r>
              <a:rPr sz="1000" spc="56" dirty="0">
                <a:latin typeface="Times New Roman"/>
                <a:cs typeface="Times New Roman"/>
              </a:rPr>
              <a:t>konsumsi </a:t>
            </a:r>
            <a:r>
              <a:rPr sz="1000" spc="96" dirty="0">
                <a:latin typeface="Times New Roman"/>
                <a:cs typeface="Times New Roman"/>
              </a:rPr>
              <a:t>sebesar </a:t>
            </a:r>
            <a:r>
              <a:rPr sz="1000" spc="48" dirty="0">
                <a:latin typeface="Times New Roman"/>
                <a:cs typeface="Times New Roman"/>
              </a:rPr>
              <a:t>Rp12.000,00/kg </a:t>
            </a:r>
            <a:r>
              <a:rPr sz="1000" spc="40" dirty="0">
                <a:latin typeface="Times New Roman"/>
                <a:cs typeface="Times New Roman"/>
              </a:rPr>
              <a:t>diperoleh </a:t>
            </a:r>
            <a:r>
              <a:rPr sz="1000" spc="28" dirty="0">
                <a:latin typeface="Times New Roman"/>
                <a:cs typeface="Times New Roman"/>
              </a:rPr>
              <a:t>jumlah </a:t>
            </a:r>
            <a:r>
              <a:rPr sz="1000" spc="60" dirty="0">
                <a:latin typeface="Times New Roman"/>
                <a:cs typeface="Times New Roman"/>
              </a:rPr>
              <a:t>kebutuhan </a:t>
            </a:r>
            <a:r>
              <a:rPr sz="1000" spc="72" dirty="0">
                <a:latin typeface="Times New Roman"/>
                <a:cs typeface="Times New Roman"/>
              </a:rPr>
              <a:t>pakan </a:t>
            </a:r>
            <a:r>
              <a:rPr sz="1000" spc="91" dirty="0">
                <a:latin typeface="Times New Roman"/>
                <a:cs typeface="Times New Roman"/>
              </a:rPr>
              <a:t>sebesar </a:t>
            </a:r>
            <a:r>
              <a:rPr sz="1000" spc="56" dirty="0">
                <a:latin typeface="Times New Roman"/>
                <a:cs typeface="Times New Roman"/>
              </a:rPr>
              <a:t>157.042.782,26 </a:t>
            </a:r>
            <a:r>
              <a:rPr sz="1000" spc="64" dirty="0">
                <a:latin typeface="Times New Roman"/>
                <a:cs typeface="Times New Roman"/>
              </a:rPr>
              <a:t>kg, </a:t>
            </a:r>
            <a:r>
              <a:rPr sz="1000" spc="76" dirty="0">
                <a:latin typeface="Times New Roman"/>
                <a:cs typeface="Times New Roman"/>
              </a:rPr>
              <a:t>atau </a:t>
            </a:r>
            <a:r>
              <a:rPr sz="1000" spc="80" dirty="0">
                <a:latin typeface="Times New Roman"/>
                <a:cs typeface="Times New Roman"/>
              </a:rPr>
              <a:t>setara  </a:t>
            </a:r>
            <a:r>
              <a:rPr sz="1000" spc="56" dirty="0">
                <a:latin typeface="Times New Roman"/>
                <a:cs typeface="Times New Roman"/>
              </a:rPr>
              <a:t>157.042,78 </a:t>
            </a:r>
            <a:r>
              <a:rPr sz="1000" spc="44" dirty="0">
                <a:latin typeface="Times New Roman"/>
                <a:cs typeface="Times New Roman"/>
              </a:rPr>
              <a:t>ton </a:t>
            </a:r>
            <a:r>
              <a:rPr sz="1000" spc="80" dirty="0">
                <a:latin typeface="Times New Roman"/>
                <a:cs typeface="Times New Roman"/>
              </a:rPr>
              <a:t>dengan </a:t>
            </a:r>
            <a:r>
              <a:rPr sz="1000" dirty="0">
                <a:latin typeface="Times New Roman"/>
                <a:cs typeface="Times New Roman"/>
              </a:rPr>
              <a:t>nilai </a:t>
            </a:r>
            <a:r>
              <a:rPr sz="1000" spc="96" dirty="0">
                <a:latin typeface="Times New Roman"/>
                <a:cs typeface="Times New Roman"/>
              </a:rPr>
              <a:t>sebesar</a:t>
            </a:r>
            <a:r>
              <a:rPr sz="1000" spc="-76" dirty="0">
                <a:latin typeface="Times New Roman"/>
                <a:cs typeface="Times New Roman"/>
              </a:rPr>
              <a:t> </a:t>
            </a:r>
            <a:r>
              <a:rPr sz="1000" spc="56" dirty="0">
                <a:latin typeface="Times New Roman"/>
                <a:cs typeface="Times New Roman"/>
              </a:rPr>
              <a:t>Rp1.884.513.387,07.</a:t>
            </a:r>
            <a:endParaRPr sz="1000" dirty="0">
              <a:latin typeface="Times New Roman"/>
              <a:cs typeface="Times New Roman"/>
            </a:endParaRPr>
          </a:p>
        </p:txBody>
      </p:sp>
      <p:sp>
        <p:nvSpPr>
          <p:cNvPr id="5" name="object 5"/>
          <p:cNvSpPr/>
          <p:nvPr/>
        </p:nvSpPr>
        <p:spPr>
          <a:xfrm>
            <a:off x="153785" y="5349213"/>
            <a:ext cx="522432" cy="507067"/>
          </a:xfrm>
          <a:custGeom>
            <a:avLst/>
            <a:gdLst/>
            <a:ahLst/>
            <a:cxnLst/>
            <a:rect l="l" t="t" r="r" b="b"/>
            <a:pathLst>
              <a:path w="574675" h="574675">
                <a:moveTo>
                  <a:pt x="288036" y="574548"/>
                </a:moveTo>
                <a:lnTo>
                  <a:pt x="241086" y="570805"/>
                </a:lnTo>
                <a:lnTo>
                  <a:pt x="196632" y="559966"/>
                </a:lnTo>
                <a:lnTo>
                  <a:pt x="155251" y="542617"/>
                </a:lnTo>
                <a:lnTo>
                  <a:pt x="117518" y="519342"/>
                </a:lnTo>
                <a:lnTo>
                  <a:pt x="84010" y="490728"/>
                </a:lnTo>
                <a:lnTo>
                  <a:pt x="55302" y="457358"/>
                </a:lnTo>
                <a:lnTo>
                  <a:pt x="31971" y="419819"/>
                </a:lnTo>
                <a:lnTo>
                  <a:pt x="14593" y="378695"/>
                </a:lnTo>
                <a:lnTo>
                  <a:pt x="3744" y="334572"/>
                </a:lnTo>
                <a:lnTo>
                  <a:pt x="0" y="288036"/>
                </a:lnTo>
                <a:lnTo>
                  <a:pt x="3744" y="241456"/>
                </a:lnTo>
                <a:lnTo>
                  <a:pt x="14593" y="197217"/>
                </a:lnTo>
                <a:lnTo>
                  <a:pt x="31971" y="155923"/>
                </a:lnTo>
                <a:lnTo>
                  <a:pt x="55302" y="118177"/>
                </a:lnTo>
                <a:lnTo>
                  <a:pt x="84010" y="84582"/>
                </a:lnTo>
                <a:lnTo>
                  <a:pt x="117518" y="55741"/>
                </a:lnTo>
                <a:lnTo>
                  <a:pt x="155251" y="32260"/>
                </a:lnTo>
                <a:lnTo>
                  <a:pt x="196632" y="14740"/>
                </a:lnTo>
                <a:lnTo>
                  <a:pt x="241086" y="3785"/>
                </a:lnTo>
                <a:lnTo>
                  <a:pt x="288036" y="0"/>
                </a:lnTo>
                <a:lnTo>
                  <a:pt x="334572" y="3785"/>
                </a:lnTo>
                <a:lnTo>
                  <a:pt x="378695" y="14740"/>
                </a:lnTo>
                <a:lnTo>
                  <a:pt x="419819" y="32260"/>
                </a:lnTo>
                <a:lnTo>
                  <a:pt x="457358" y="55741"/>
                </a:lnTo>
                <a:lnTo>
                  <a:pt x="490728" y="84582"/>
                </a:lnTo>
                <a:lnTo>
                  <a:pt x="519342" y="118177"/>
                </a:lnTo>
                <a:lnTo>
                  <a:pt x="542617" y="155923"/>
                </a:lnTo>
                <a:lnTo>
                  <a:pt x="559966" y="197217"/>
                </a:lnTo>
                <a:lnTo>
                  <a:pt x="570805" y="241456"/>
                </a:lnTo>
                <a:lnTo>
                  <a:pt x="574548" y="288036"/>
                </a:lnTo>
                <a:lnTo>
                  <a:pt x="570805" y="334572"/>
                </a:lnTo>
                <a:lnTo>
                  <a:pt x="559966" y="378695"/>
                </a:lnTo>
                <a:lnTo>
                  <a:pt x="542617" y="419819"/>
                </a:lnTo>
                <a:lnTo>
                  <a:pt x="519342" y="457358"/>
                </a:lnTo>
                <a:lnTo>
                  <a:pt x="490728" y="490728"/>
                </a:lnTo>
                <a:lnTo>
                  <a:pt x="457358" y="519342"/>
                </a:lnTo>
                <a:lnTo>
                  <a:pt x="419819" y="542617"/>
                </a:lnTo>
                <a:lnTo>
                  <a:pt x="378695" y="559966"/>
                </a:lnTo>
                <a:lnTo>
                  <a:pt x="334572" y="570805"/>
                </a:lnTo>
                <a:lnTo>
                  <a:pt x="288036" y="574548"/>
                </a:lnTo>
                <a:close/>
              </a:path>
            </a:pathLst>
          </a:custGeom>
          <a:solidFill>
            <a:srgbClr val="1DD4DD"/>
          </a:solidFill>
        </p:spPr>
        <p:txBody>
          <a:bodyPr wrap="square" lIns="0" tIns="0" rIns="0" bIns="0" rtlCol="0"/>
          <a:lstStyle/>
          <a:p>
            <a:endParaRPr/>
          </a:p>
        </p:txBody>
      </p:sp>
      <p:sp>
        <p:nvSpPr>
          <p:cNvPr id="6" name="object 6"/>
          <p:cNvSpPr/>
          <p:nvPr/>
        </p:nvSpPr>
        <p:spPr>
          <a:xfrm>
            <a:off x="268778" y="5350585"/>
            <a:ext cx="293832" cy="235324"/>
          </a:xfrm>
          <a:custGeom>
            <a:avLst/>
            <a:gdLst/>
            <a:ahLst/>
            <a:cxnLst/>
            <a:rect l="l" t="t" r="r" b="b"/>
            <a:pathLst>
              <a:path w="323215" h="266700">
                <a:moveTo>
                  <a:pt x="211836" y="172212"/>
                </a:moveTo>
                <a:lnTo>
                  <a:pt x="32004" y="172212"/>
                </a:lnTo>
                <a:lnTo>
                  <a:pt x="19288" y="169545"/>
                </a:lnTo>
                <a:lnTo>
                  <a:pt x="9144" y="162306"/>
                </a:lnTo>
                <a:lnTo>
                  <a:pt x="2428" y="151638"/>
                </a:lnTo>
                <a:lnTo>
                  <a:pt x="0" y="138684"/>
                </a:lnTo>
                <a:lnTo>
                  <a:pt x="0" y="33528"/>
                </a:lnTo>
                <a:lnTo>
                  <a:pt x="2428" y="20574"/>
                </a:lnTo>
                <a:lnTo>
                  <a:pt x="9144" y="9906"/>
                </a:lnTo>
                <a:lnTo>
                  <a:pt x="19288" y="2667"/>
                </a:lnTo>
                <a:lnTo>
                  <a:pt x="32004" y="0"/>
                </a:lnTo>
                <a:lnTo>
                  <a:pt x="211836" y="0"/>
                </a:lnTo>
                <a:lnTo>
                  <a:pt x="224790" y="2667"/>
                </a:lnTo>
                <a:lnTo>
                  <a:pt x="235458" y="9906"/>
                </a:lnTo>
                <a:lnTo>
                  <a:pt x="242697" y="20574"/>
                </a:lnTo>
                <a:lnTo>
                  <a:pt x="245364" y="33528"/>
                </a:lnTo>
                <a:lnTo>
                  <a:pt x="245364" y="67056"/>
                </a:lnTo>
                <a:lnTo>
                  <a:pt x="60960" y="67056"/>
                </a:lnTo>
                <a:lnTo>
                  <a:pt x="53601" y="68413"/>
                </a:lnTo>
                <a:lnTo>
                  <a:pt x="47815" y="72199"/>
                </a:lnTo>
                <a:lnTo>
                  <a:pt x="44029" y="77985"/>
                </a:lnTo>
                <a:lnTo>
                  <a:pt x="42672" y="85344"/>
                </a:lnTo>
                <a:lnTo>
                  <a:pt x="44029" y="92940"/>
                </a:lnTo>
                <a:lnTo>
                  <a:pt x="47815" y="99250"/>
                </a:lnTo>
                <a:lnTo>
                  <a:pt x="53601" y="103560"/>
                </a:lnTo>
                <a:lnTo>
                  <a:pt x="60960" y="105156"/>
                </a:lnTo>
                <a:lnTo>
                  <a:pt x="245364" y="105156"/>
                </a:lnTo>
                <a:lnTo>
                  <a:pt x="245364" y="138684"/>
                </a:lnTo>
                <a:lnTo>
                  <a:pt x="242697" y="151638"/>
                </a:lnTo>
                <a:lnTo>
                  <a:pt x="235458" y="162306"/>
                </a:lnTo>
                <a:lnTo>
                  <a:pt x="224790" y="169545"/>
                </a:lnTo>
                <a:lnTo>
                  <a:pt x="211836" y="172212"/>
                </a:lnTo>
                <a:close/>
              </a:path>
              <a:path w="323215" h="266700">
                <a:moveTo>
                  <a:pt x="289560" y="228600"/>
                </a:moveTo>
                <a:lnTo>
                  <a:pt x="109728" y="228600"/>
                </a:lnTo>
                <a:lnTo>
                  <a:pt x="100036" y="227242"/>
                </a:lnTo>
                <a:lnTo>
                  <a:pt x="91630" y="223456"/>
                </a:lnTo>
                <a:lnTo>
                  <a:pt x="84653" y="217670"/>
                </a:lnTo>
                <a:lnTo>
                  <a:pt x="79248" y="210312"/>
                </a:lnTo>
                <a:lnTo>
                  <a:pt x="94749" y="204287"/>
                </a:lnTo>
                <a:lnTo>
                  <a:pt x="109537" y="197548"/>
                </a:lnTo>
                <a:lnTo>
                  <a:pt x="124079" y="189928"/>
                </a:lnTo>
                <a:lnTo>
                  <a:pt x="138684" y="181356"/>
                </a:lnTo>
                <a:lnTo>
                  <a:pt x="220980" y="181356"/>
                </a:lnTo>
                <a:lnTo>
                  <a:pt x="233934" y="178689"/>
                </a:lnTo>
                <a:lnTo>
                  <a:pt x="244602" y="171450"/>
                </a:lnTo>
                <a:lnTo>
                  <a:pt x="251841" y="160782"/>
                </a:lnTo>
                <a:lnTo>
                  <a:pt x="254508" y="147828"/>
                </a:lnTo>
                <a:lnTo>
                  <a:pt x="254508" y="57912"/>
                </a:lnTo>
                <a:lnTo>
                  <a:pt x="289560" y="57912"/>
                </a:lnTo>
                <a:lnTo>
                  <a:pt x="302514" y="60340"/>
                </a:lnTo>
                <a:lnTo>
                  <a:pt x="313182" y="67056"/>
                </a:lnTo>
                <a:lnTo>
                  <a:pt x="320421" y="77200"/>
                </a:lnTo>
                <a:lnTo>
                  <a:pt x="323088" y="89916"/>
                </a:lnTo>
                <a:lnTo>
                  <a:pt x="323048" y="196786"/>
                </a:lnTo>
                <a:lnTo>
                  <a:pt x="320421" y="209311"/>
                </a:lnTo>
                <a:lnTo>
                  <a:pt x="313182" y="219456"/>
                </a:lnTo>
                <a:lnTo>
                  <a:pt x="302514" y="226171"/>
                </a:lnTo>
                <a:lnTo>
                  <a:pt x="289560" y="228600"/>
                </a:lnTo>
                <a:close/>
              </a:path>
              <a:path w="323215" h="266700">
                <a:moveTo>
                  <a:pt x="121920" y="105156"/>
                </a:moveTo>
                <a:lnTo>
                  <a:pt x="60960" y="105156"/>
                </a:lnTo>
                <a:lnTo>
                  <a:pt x="68556" y="103560"/>
                </a:lnTo>
                <a:lnTo>
                  <a:pt x="74866" y="99250"/>
                </a:lnTo>
                <a:lnTo>
                  <a:pt x="79176" y="92940"/>
                </a:lnTo>
                <a:lnTo>
                  <a:pt x="80772" y="85344"/>
                </a:lnTo>
                <a:lnTo>
                  <a:pt x="79176" y="77985"/>
                </a:lnTo>
                <a:lnTo>
                  <a:pt x="74866" y="72199"/>
                </a:lnTo>
                <a:lnTo>
                  <a:pt x="68556" y="68413"/>
                </a:lnTo>
                <a:lnTo>
                  <a:pt x="60960" y="67056"/>
                </a:lnTo>
                <a:lnTo>
                  <a:pt x="121920" y="67056"/>
                </a:lnTo>
                <a:lnTo>
                  <a:pt x="114561" y="68413"/>
                </a:lnTo>
                <a:lnTo>
                  <a:pt x="108775" y="72199"/>
                </a:lnTo>
                <a:lnTo>
                  <a:pt x="104989" y="77985"/>
                </a:lnTo>
                <a:lnTo>
                  <a:pt x="103632" y="85344"/>
                </a:lnTo>
                <a:lnTo>
                  <a:pt x="104989" y="92940"/>
                </a:lnTo>
                <a:lnTo>
                  <a:pt x="108775" y="99250"/>
                </a:lnTo>
                <a:lnTo>
                  <a:pt x="114561" y="103560"/>
                </a:lnTo>
                <a:lnTo>
                  <a:pt x="121920" y="105156"/>
                </a:lnTo>
                <a:close/>
              </a:path>
              <a:path w="323215" h="266700">
                <a:moveTo>
                  <a:pt x="182880" y="105156"/>
                </a:moveTo>
                <a:lnTo>
                  <a:pt x="121920" y="105156"/>
                </a:lnTo>
                <a:lnTo>
                  <a:pt x="129516" y="103560"/>
                </a:lnTo>
                <a:lnTo>
                  <a:pt x="135826" y="99250"/>
                </a:lnTo>
                <a:lnTo>
                  <a:pt x="140136" y="92940"/>
                </a:lnTo>
                <a:lnTo>
                  <a:pt x="141732" y="85344"/>
                </a:lnTo>
                <a:lnTo>
                  <a:pt x="140136" y="77985"/>
                </a:lnTo>
                <a:lnTo>
                  <a:pt x="135826" y="72199"/>
                </a:lnTo>
                <a:lnTo>
                  <a:pt x="129516" y="68413"/>
                </a:lnTo>
                <a:lnTo>
                  <a:pt x="121920" y="67056"/>
                </a:lnTo>
                <a:lnTo>
                  <a:pt x="182880" y="67056"/>
                </a:lnTo>
                <a:lnTo>
                  <a:pt x="176164" y="68413"/>
                </a:lnTo>
                <a:lnTo>
                  <a:pt x="170307" y="72199"/>
                </a:lnTo>
                <a:lnTo>
                  <a:pt x="166163" y="77985"/>
                </a:lnTo>
                <a:lnTo>
                  <a:pt x="164592" y="85344"/>
                </a:lnTo>
                <a:lnTo>
                  <a:pt x="166163" y="92940"/>
                </a:lnTo>
                <a:lnTo>
                  <a:pt x="170307" y="99250"/>
                </a:lnTo>
                <a:lnTo>
                  <a:pt x="176164" y="103560"/>
                </a:lnTo>
                <a:lnTo>
                  <a:pt x="182880" y="105156"/>
                </a:lnTo>
                <a:close/>
              </a:path>
              <a:path w="323215" h="266700">
                <a:moveTo>
                  <a:pt x="245364" y="105156"/>
                </a:moveTo>
                <a:lnTo>
                  <a:pt x="182880" y="105156"/>
                </a:lnTo>
                <a:lnTo>
                  <a:pt x="190476" y="103560"/>
                </a:lnTo>
                <a:lnTo>
                  <a:pt x="196786" y="99250"/>
                </a:lnTo>
                <a:lnTo>
                  <a:pt x="201096" y="92940"/>
                </a:lnTo>
                <a:lnTo>
                  <a:pt x="202692" y="85344"/>
                </a:lnTo>
                <a:lnTo>
                  <a:pt x="201096" y="77985"/>
                </a:lnTo>
                <a:lnTo>
                  <a:pt x="196786" y="72199"/>
                </a:lnTo>
                <a:lnTo>
                  <a:pt x="190476" y="68413"/>
                </a:lnTo>
                <a:lnTo>
                  <a:pt x="182880" y="67056"/>
                </a:lnTo>
                <a:lnTo>
                  <a:pt x="245364" y="67056"/>
                </a:lnTo>
                <a:lnTo>
                  <a:pt x="245364" y="105156"/>
                </a:lnTo>
                <a:close/>
              </a:path>
              <a:path w="323215" h="266700">
                <a:moveTo>
                  <a:pt x="13716" y="208788"/>
                </a:moveTo>
                <a:lnTo>
                  <a:pt x="49530" y="189928"/>
                </a:lnTo>
                <a:lnTo>
                  <a:pt x="60007" y="182856"/>
                </a:lnTo>
                <a:lnTo>
                  <a:pt x="71628" y="172212"/>
                </a:lnTo>
                <a:lnTo>
                  <a:pt x="129540" y="172212"/>
                </a:lnTo>
                <a:lnTo>
                  <a:pt x="104155" y="187142"/>
                </a:lnTo>
                <a:lnTo>
                  <a:pt x="80772" y="196786"/>
                </a:lnTo>
                <a:lnTo>
                  <a:pt x="52816" y="203287"/>
                </a:lnTo>
                <a:lnTo>
                  <a:pt x="13716" y="208788"/>
                </a:lnTo>
                <a:close/>
              </a:path>
              <a:path w="323215" h="266700">
                <a:moveTo>
                  <a:pt x="295656" y="266700"/>
                </a:moveTo>
                <a:lnTo>
                  <a:pt x="256746" y="261389"/>
                </a:lnTo>
                <a:lnTo>
                  <a:pt x="231267" y="255079"/>
                </a:lnTo>
                <a:lnTo>
                  <a:pt x="212074" y="245054"/>
                </a:lnTo>
                <a:lnTo>
                  <a:pt x="192024" y="228600"/>
                </a:lnTo>
                <a:lnTo>
                  <a:pt x="251460" y="228600"/>
                </a:lnTo>
                <a:lnTo>
                  <a:pt x="255579" y="237124"/>
                </a:lnTo>
                <a:lnTo>
                  <a:pt x="261556" y="245364"/>
                </a:lnTo>
                <a:lnTo>
                  <a:pt x="273534" y="254746"/>
                </a:lnTo>
                <a:lnTo>
                  <a:pt x="295656" y="266700"/>
                </a:lnTo>
                <a:close/>
              </a:path>
            </a:pathLst>
          </a:custGeom>
          <a:solidFill>
            <a:srgbClr val="FFFFFF"/>
          </a:solidFill>
        </p:spPr>
        <p:txBody>
          <a:bodyPr wrap="square" lIns="0" tIns="0" rIns="0" bIns="0" rtlCol="0"/>
          <a:lstStyle/>
          <a:p>
            <a:endParaRPr/>
          </a:p>
        </p:txBody>
      </p:sp>
      <p:sp>
        <p:nvSpPr>
          <p:cNvPr id="10" name="object 10"/>
          <p:cNvSpPr/>
          <p:nvPr/>
        </p:nvSpPr>
        <p:spPr>
          <a:xfrm>
            <a:off x="5277196" y="4246580"/>
            <a:ext cx="39255" cy="9525"/>
          </a:xfrm>
          <a:custGeom>
            <a:avLst/>
            <a:gdLst/>
            <a:ahLst/>
            <a:cxnLst/>
            <a:rect l="l" t="t" r="r" b="b"/>
            <a:pathLst>
              <a:path w="43179" h="10795">
                <a:moveTo>
                  <a:pt x="42672" y="10668"/>
                </a:moveTo>
                <a:lnTo>
                  <a:pt x="0" y="10668"/>
                </a:lnTo>
                <a:lnTo>
                  <a:pt x="0" y="0"/>
                </a:lnTo>
                <a:lnTo>
                  <a:pt x="42672" y="0"/>
                </a:lnTo>
                <a:lnTo>
                  <a:pt x="42672" y="10668"/>
                </a:lnTo>
                <a:close/>
              </a:path>
            </a:pathLst>
          </a:custGeom>
          <a:solidFill>
            <a:srgbClr val="858585"/>
          </a:solidFill>
        </p:spPr>
        <p:txBody>
          <a:bodyPr wrap="square" lIns="0" tIns="0" rIns="0" bIns="0" rtlCol="0"/>
          <a:lstStyle/>
          <a:p>
            <a:endParaRPr/>
          </a:p>
        </p:txBody>
      </p:sp>
      <p:sp>
        <p:nvSpPr>
          <p:cNvPr id="12" name="object 12"/>
          <p:cNvSpPr/>
          <p:nvPr/>
        </p:nvSpPr>
        <p:spPr>
          <a:xfrm>
            <a:off x="5277196" y="3839136"/>
            <a:ext cx="39255" cy="9525"/>
          </a:xfrm>
          <a:custGeom>
            <a:avLst/>
            <a:gdLst/>
            <a:ahLst/>
            <a:cxnLst/>
            <a:rect l="l" t="t" r="r" b="b"/>
            <a:pathLst>
              <a:path w="43179" h="10795">
                <a:moveTo>
                  <a:pt x="42672" y="10668"/>
                </a:moveTo>
                <a:lnTo>
                  <a:pt x="0" y="10668"/>
                </a:lnTo>
                <a:lnTo>
                  <a:pt x="0" y="0"/>
                </a:lnTo>
                <a:lnTo>
                  <a:pt x="42672" y="0"/>
                </a:lnTo>
                <a:lnTo>
                  <a:pt x="42672" y="10668"/>
                </a:lnTo>
                <a:close/>
              </a:path>
            </a:pathLst>
          </a:custGeom>
          <a:solidFill>
            <a:srgbClr val="858585"/>
          </a:solidFill>
        </p:spPr>
        <p:txBody>
          <a:bodyPr wrap="square" lIns="0" tIns="0" rIns="0" bIns="0" rtlCol="0"/>
          <a:lstStyle/>
          <a:p>
            <a:endParaRPr/>
          </a:p>
        </p:txBody>
      </p:sp>
      <p:sp>
        <p:nvSpPr>
          <p:cNvPr id="18" name="object 18"/>
          <p:cNvSpPr txBox="1">
            <a:spLocks noGrp="1"/>
          </p:cNvSpPr>
          <p:nvPr>
            <p:ph type="title"/>
          </p:nvPr>
        </p:nvSpPr>
        <p:spPr>
          <a:xfrm>
            <a:off x="4813921" y="3013986"/>
            <a:ext cx="3247736" cy="167245"/>
          </a:xfrm>
          <a:prstGeom prst="rect">
            <a:avLst/>
          </a:prstGeom>
        </p:spPr>
        <p:txBody>
          <a:bodyPr vert="horz" wrap="square" lIns="0" tIns="13228" rIns="0" bIns="0" rtlCol="0">
            <a:spAutoFit/>
          </a:bodyPr>
          <a:lstStyle/>
          <a:p>
            <a:pPr marL="10175">
              <a:spcBef>
                <a:spcPts val="104"/>
              </a:spcBef>
            </a:pPr>
            <a:r>
              <a:rPr sz="1000" spc="140" dirty="0" err="1" smtClean="0">
                <a:solidFill>
                  <a:srgbClr val="000000"/>
                </a:solidFill>
              </a:rPr>
              <a:t>Produksi</a:t>
            </a:r>
            <a:r>
              <a:rPr sz="1000" spc="140" dirty="0" smtClean="0">
                <a:solidFill>
                  <a:srgbClr val="000000"/>
                </a:solidFill>
              </a:rPr>
              <a:t> </a:t>
            </a:r>
            <a:r>
              <a:rPr sz="1000" spc="140" dirty="0" err="1" smtClean="0">
                <a:solidFill>
                  <a:srgbClr val="000000"/>
                </a:solidFill>
              </a:rPr>
              <a:t>Perikanan</a:t>
            </a:r>
            <a:r>
              <a:rPr sz="1000" spc="140" dirty="0" smtClean="0">
                <a:solidFill>
                  <a:srgbClr val="000000"/>
                </a:solidFill>
              </a:rPr>
              <a:t> </a:t>
            </a:r>
            <a:r>
              <a:rPr sz="1000" spc="140" dirty="0" err="1" smtClean="0">
                <a:solidFill>
                  <a:srgbClr val="000000"/>
                </a:solidFill>
              </a:rPr>
              <a:t>Budidaya</a:t>
            </a:r>
            <a:endParaRPr sz="1000" spc="140" dirty="0">
              <a:solidFill>
                <a:srgbClr val="000000"/>
              </a:solidFill>
            </a:endParaRPr>
          </a:p>
        </p:txBody>
      </p:sp>
      <p:sp>
        <p:nvSpPr>
          <p:cNvPr id="22" name="object 22"/>
          <p:cNvSpPr txBox="1"/>
          <p:nvPr/>
        </p:nvSpPr>
        <p:spPr>
          <a:xfrm>
            <a:off x="225388" y="2975391"/>
            <a:ext cx="3338499" cy="169320"/>
          </a:xfrm>
          <a:prstGeom prst="rect">
            <a:avLst/>
          </a:prstGeom>
        </p:spPr>
        <p:txBody>
          <a:bodyPr vert="horz" wrap="square" lIns="0" tIns="27982" rIns="0" bIns="0" rtlCol="0">
            <a:spAutoFit/>
          </a:bodyPr>
          <a:lstStyle/>
          <a:p>
            <a:pPr marL="10175" marR="4070">
              <a:lnSpc>
                <a:spcPts val="1146"/>
              </a:lnSpc>
              <a:spcBef>
                <a:spcPts val="220"/>
              </a:spcBef>
            </a:pPr>
            <a:r>
              <a:rPr sz="1000" spc="76" dirty="0">
                <a:latin typeface="Times New Roman"/>
                <a:cs typeface="Times New Roman"/>
              </a:rPr>
              <a:t>Data </a:t>
            </a:r>
            <a:r>
              <a:rPr sz="1000" spc="100" dirty="0">
                <a:latin typeface="Times New Roman"/>
                <a:cs typeface="Times New Roman"/>
              </a:rPr>
              <a:t>Produksi </a:t>
            </a:r>
            <a:r>
              <a:rPr sz="1000" spc="96" dirty="0">
                <a:latin typeface="Times New Roman"/>
                <a:cs typeface="Times New Roman"/>
              </a:rPr>
              <a:t>Perikanan</a:t>
            </a:r>
            <a:r>
              <a:rPr sz="1000" spc="-96" dirty="0">
                <a:latin typeface="Times New Roman"/>
                <a:cs typeface="Times New Roman"/>
              </a:rPr>
              <a:t> </a:t>
            </a:r>
            <a:r>
              <a:rPr sz="1000" spc="88" dirty="0" err="1">
                <a:latin typeface="Times New Roman"/>
                <a:cs typeface="Times New Roman"/>
              </a:rPr>
              <a:t>Budidaya</a:t>
            </a:r>
            <a:r>
              <a:rPr sz="1000" spc="88" dirty="0">
                <a:latin typeface="Times New Roman"/>
                <a:cs typeface="Times New Roman"/>
              </a:rPr>
              <a:t>  </a:t>
            </a:r>
            <a:r>
              <a:rPr sz="1000" spc="36" dirty="0" smtClean="0">
                <a:latin typeface="Times New Roman"/>
                <a:cs typeface="Times New Roman"/>
              </a:rPr>
              <a:t>(4 </a:t>
            </a:r>
            <a:r>
              <a:rPr sz="1000" spc="91" dirty="0">
                <a:latin typeface="Times New Roman"/>
                <a:cs typeface="Times New Roman"/>
              </a:rPr>
              <a:t>tahun)</a:t>
            </a:r>
            <a:r>
              <a:rPr sz="1000" spc="28" dirty="0">
                <a:latin typeface="Times New Roman"/>
                <a:cs typeface="Times New Roman"/>
              </a:rPr>
              <a:t> </a:t>
            </a:r>
            <a:r>
              <a:rPr sz="1000" spc="76" dirty="0">
                <a:latin typeface="Times New Roman"/>
                <a:cs typeface="Times New Roman"/>
              </a:rPr>
              <a:t>terakhir</a:t>
            </a:r>
            <a:endParaRPr sz="1000" dirty="0">
              <a:latin typeface="Times New Roman"/>
              <a:cs typeface="Times New Roman"/>
            </a:endParaRPr>
          </a:p>
        </p:txBody>
      </p:sp>
      <p:sp>
        <p:nvSpPr>
          <p:cNvPr id="23" name="object 23"/>
          <p:cNvSpPr txBox="1"/>
          <p:nvPr/>
        </p:nvSpPr>
        <p:spPr>
          <a:xfrm>
            <a:off x="153785" y="5042149"/>
            <a:ext cx="3149600" cy="104148"/>
          </a:xfrm>
          <a:prstGeom prst="rect">
            <a:avLst/>
          </a:prstGeom>
        </p:spPr>
        <p:txBody>
          <a:bodyPr vert="horz" wrap="square" lIns="0" tIns="11701" rIns="0" bIns="0" rtlCol="0">
            <a:spAutoFit/>
          </a:bodyPr>
          <a:lstStyle/>
          <a:p>
            <a:pPr marL="10175">
              <a:spcBef>
                <a:spcPts val="91"/>
              </a:spcBef>
            </a:pPr>
            <a:r>
              <a:rPr sz="600" spc="68" dirty="0">
                <a:solidFill>
                  <a:srgbClr val="3F3F3F"/>
                </a:solidFill>
                <a:latin typeface="Times New Roman"/>
                <a:cs typeface="Times New Roman"/>
              </a:rPr>
              <a:t>Sumber</a:t>
            </a:r>
            <a:r>
              <a:rPr sz="600" spc="32" dirty="0">
                <a:solidFill>
                  <a:srgbClr val="3F3F3F"/>
                </a:solidFill>
                <a:latin typeface="Times New Roman"/>
                <a:cs typeface="Times New Roman"/>
              </a:rPr>
              <a:t> </a:t>
            </a:r>
            <a:r>
              <a:rPr sz="600" spc="56" dirty="0">
                <a:solidFill>
                  <a:srgbClr val="3F3F3F"/>
                </a:solidFill>
                <a:latin typeface="Times New Roman"/>
                <a:cs typeface="Times New Roman"/>
              </a:rPr>
              <a:t>data:</a:t>
            </a:r>
            <a:r>
              <a:rPr sz="600" spc="28" dirty="0">
                <a:solidFill>
                  <a:srgbClr val="3F3F3F"/>
                </a:solidFill>
                <a:latin typeface="Times New Roman"/>
                <a:cs typeface="Times New Roman"/>
              </a:rPr>
              <a:t> </a:t>
            </a:r>
            <a:r>
              <a:rPr sz="600" spc="60" dirty="0">
                <a:solidFill>
                  <a:srgbClr val="3F3F3F"/>
                </a:solidFill>
                <a:latin typeface="Times New Roman"/>
                <a:cs typeface="Times New Roman"/>
              </a:rPr>
              <a:t>Laporan</a:t>
            </a:r>
            <a:r>
              <a:rPr sz="600" spc="12" dirty="0">
                <a:solidFill>
                  <a:srgbClr val="3F3F3F"/>
                </a:solidFill>
                <a:latin typeface="Times New Roman"/>
                <a:cs typeface="Times New Roman"/>
              </a:rPr>
              <a:t> </a:t>
            </a:r>
            <a:r>
              <a:rPr sz="600" spc="44" dirty="0">
                <a:solidFill>
                  <a:srgbClr val="3F3F3F"/>
                </a:solidFill>
                <a:latin typeface="Times New Roman"/>
                <a:cs typeface="Times New Roman"/>
              </a:rPr>
              <a:t>Data</a:t>
            </a:r>
            <a:r>
              <a:rPr sz="600" spc="36" dirty="0">
                <a:solidFill>
                  <a:srgbClr val="3F3F3F"/>
                </a:solidFill>
                <a:latin typeface="Times New Roman"/>
                <a:cs typeface="Times New Roman"/>
              </a:rPr>
              <a:t> </a:t>
            </a:r>
            <a:r>
              <a:rPr sz="600" spc="44" dirty="0">
                <a:solidFill>
                  <a:srgbClr val="3F3F3F"/>
                </a:solidFill>
                <a:latin typeface="Times New Roman"/>
                <a:cs typeface="Times New Roman"/>
              </a:rPr>
              <a:t>Statistik</a:t>
            </a:r>
            <a:r>
              <a:rPr sz="600" spc="40" dirty="0">
                <a:solidFill>
                  <a:srgbClr val="3F3F3F"/>
                </a:solidFill>
                <a:latin typeface="Times New Roman"/>
                <a:cs typeface="Times New Roman"/>
              </a:rPr>
              <a:t> </a:t>
            </a:r>
            <a:r>
              <a:rPr sz="600" spc="60" dirty="0">
                <a:solidFill>
                  <a:srgbClr val="3F3F3F"/>
                </a:solidFill>
                <a:latin typeface="Times New Roman"/>
                <a:cs typeface="Times New Roman"/>
              </a:rPr>
              <a:t>Perikanan</a:t>
            </a:r>
            <a:r>
              <a:rPr sz="600" spc="4" dirty="0">
                <a:solidFill>
                  <a:srgbClr val="3F3F3F"/>
                </a:solidFill>
                <a:latin typeface="Times New Roman"/>
                <a:cs typeface="Times New Roman"/>
              </a:rPr>
              <a:t> </a:t>
            </a:r>
            <a:r>
              <a:rPr sz="600" spc="52" dirty="0">
                <a:solidFill>
                  <a:srgbClr val="3F3F3F"/>
                </a:solidFill>
                <a:latin typeface="Times New Roman"/>
                <a:cs typeface="Times New Roman"/>
              </a:rPr>
              <a:t>Budidaya</a:t>
            </a:r>
            <a:r>
              <a:rPr sz="600" spc="44" dirty="0">
                <a:solidFill>
                  <a:srgbClr val="3F3F3F"/>
                </a:solidFill>
                <a:latin typeface="Times New Roman"/>
                <a:cs typeface="Times New Roman"/>
              </a:rPr>
              <a:t> </a:t>
            </a:r>
            <a:r>
              <a:rPr sz="600" spc="36" dirty="0">
                <a:solidFill>
                  <a:srgbClr val="3F3F3F"/>
                </a:solidFill>
                <a:latin typeface="Times New Roman"/>
                <a:cs typeface="Times New Roman"/>
              </a:rPr>
              <a:t>2016,</a:t>
            </a:r>
            <a:r>
              <a:rPr sz="600" spc="20" dirty="0">
                <a:solidFill>
                  <a:srgbClr val="3F3F3F"/>
                </a:solidFill>
                <a:latin typeface="Times New Roman"/>
                <a:cs typeface="Times New Roman"/>
              </a:rPr>
              <a:t> </a:t>
            </a:r>
            <a:r>
              <a:rPr sz="600" spc="36" dirty="0">
                <a:solidFill>
                  <a:srgbClr val="3F3F3F"/>
                </a:solidFill>
                <a:latin typeface="Times New Roman"/>
                <a:cs typeface="Times New Roman"/>
              </a:rPr>
              <a:t>2017,</a:t>
            </a:r>
            <a:r>
              <a:rPr sz="600" spc="20" dirty="0">
                <a:solidFill>
                  <a:srgbClr val="3F3F3F"/>
                </a:solidFill>
                <a:latin typeface="Times New Roman"/>
                <a:cs typeface="Times New Roman"/>
              </a:rPr>
              <a:t> </a:t>
            </a:r>
            <a:r>
              <a:rPr sz="600" spc="40" dirty="0" smtClean="0">
                <a:solidFill>
                  <a:srgbClr val="3F3F3F"/>
                </a:solidFill>
                <a:latin typeface="Times New Roman"/>
                <a:cs typeface="Times New Roman"/>
              </a:rPr>
              <a:t>2018, 2019</a:t>
            </a:r>
            <a:endParaRPr sz="600" dirty="0">
              <a:latin typeface="Times New Roman"/>
              <a:cs typeface="Times New Roman"/>
            </a:endParaRPr>
          </a:p>
        </p:txBody>
      </p:sp>
      <p:sp>
        <p:nvSpPr>
          <p:cNvPr id="25" name="object 22"/>
          <p:cNvSpPr/>
          <p:nvPr/>
        </p:nvSpPr>
        <p:spPr>
          <a:xfrm>
            <a:off x="554182" y="323849"/>
            <a:ext cx="7688118" cy="415739"/>
          </a:xfrm>
          <a:custGeom>
            <a:avLst/>
            <a:gdLst/>
            <a:ahLst/>
            <a:cxnLst/>
            <a:rect l="l" t="t" r="r" b="b"/>
            <a:pathLst>
              <a:path w="8456930" h="471169">
                <a:moveTo>
                  <a:pt x="0" y="0"/>
                </a:moveTo>
                <a:lnTo>
                  <a:pt x="8456676" y="0"/>
                </a:lnTo>
                <a:lnTo>
                  <a:pt x="8456676" y="470916"/>
                </a:lnTo>
                <a:lnTo>
                  <a:pt x="0" y="470916"/>
                </a:lnTo>
                <a:lnTo>
                  <a:pt x="0" y="0"/>
                </a:lnTo>
                <a:close/>
              </a:path>
            </a:pathLst>
          </a:custGeom>
          <a:solidFill>
            <a:srgbClr val="EF7523"/>
          </a:solidFill>
        </p:spPr>
        <p:txBody>
          <a:bodyPr wrap="square" lIns="0" tIns="0" rIns="0" bIns="0" rtlCol="0"/>
          <a:lstStyle/>
          <a:p>
            <a:endParaRPr/>
          </a:p>
        </p:txBody>
      </p:sp>
      <p:sp>
        <p:nvSpPr>
          <p:cNvPr id="26" name="object 23"/>
          <p:cNvSpPr txBox="1">
            <a:spLocks/>
          </p:cNvSpPr>
          <p:nvPr/>
        </p:nvSpPr>
        <p:spPr>
          <a:xfrm>
            <a:off x="900546" y="336177"/>
            <a:ext cx="4247518" cy="313439"/>
          </a:xfrm>
          <a:prstGeom prst="rect">
            <a:avLst/>
          </a:prstGeom>
        </p:spPr>
        <p:txBody>
          <a:bodyPr vert="horz" wrap="square" lIns="0" tIns="13228" rIns="0" bIns="0" rtlCol="0">
            <a:spAutoFit/>
          </a:bodyPr>
          <a:lstStyle>
            <a:lvl1pPr>
              <a:defRPr sz="1950" b="0" i="0">
                <a:solidFill>
                  <a:srgbClr val="262626"/>
                </a:solidFill>
                <a:latin typeface="Times New Roman"/>
                <a:ea typeface="+mj-ea"/>
                <a:cs typeface="Times New Roman"/>
              </a:defRPr>
            </a:lvl1pPr>
          </a:lstStyle>
          <a:p>
            <a:pPr marL="10175">
              <a:spcBef>
                <a:spcPts val="104"/>
              </a:spcBef>
            </a:pPr>
            <a:r>
              <a:rPr lang="id-ID" spc="140">
                <a:solidFill>
                  <a:srgbClr val="FFFFFF"/>
                </a:solidFill>
              </a:rPr>
              <a:t>Bidang </a:t>
            </a:r>
            <a:r>
              <a:rPr lang="id-ID" spc="144">
                <a:solidFill>
                  <a:srgbClr val="FFFFFF"/>
                </a:solidFill>
              </a:rPr>
              <a:t>Perikanan</a:t>
            </a:r>
            <a:r>
              <a:rPr lang="id-ID" spc="-76">
                <a:solidFill>
                  <a:srgbClr val="FFFFFF"/>
                </a:solidFill>
              </a:rPr>
              <a:t> </a:t>
            </a:r>
            <a:r>
              <a:rPr lang="id-ID" spc="140">
                <a:solidFill>
                  <a:srgbClr val="FFFFFF"/>
                </a:solidFill>
              </a:rPr>
              <a:t>Budidaya</a:t>
            </a:r>
            <a:endParaRPr lang="id-ID" spc="140" dirty="0">
              <a:solidFill>
                <a:srgbClr val="FFFFFF"/>
              </a:solidFill>
            </a:endParaRPr>
          </a:p>
        </p:txBody>
      </p:sp>
      <p:graphicFrame>
        <p:nvGraphicFramePr>
          <p:cNvPr id="27" name="Table 26"/>
          <p:cNvGraphicFramePr>
            <a:graphicFrameLocks noGrp="1"/>
          </p:cNvGraphicFramePr>
          <p:nvPr>
            <p:extLst>
              <p:ext uri="{D42A27DB-BD31-4B8C-83A1-F6EECF244321}">
                <p14:modId xmlns:p14="http://schemas.microsoft.com/office/powerpoint/2010/main" val="285039581"/>
              </p:ext>
            </p:extLst>
          </p:nvPr>
        </p:nvGraphicFramePr>
        <p:xfrm>
          <a:off x="225390" y="3332572"/>
          <a:ext cx="3201527" cy="1664080"/>
        </p:xfrm>
        <a:graphic>
          <a:graphicData uri="http://schemas.openxmlformats.org/drawingml/2006/table">
            <a:tbl>
              <a:tblPr firstRow="1" bandRow="1">
                <a:tableStyleId>{5C22544A-7EE6-4342-B048-85BDC9FD1C3A}</a:tableStyleId>
              </a:tblPr>
              <a:tblGrid>
                <a:gridCol w="909309"/>
                <a:gridCol w="2292218"/>
              </a:tblGrid>
              <a:tr h="332816">
                <a:tc>
                  <a:txBody>
                    <a:bodyPr/>
                    <a:lstStyle/>
                    <a:p>
                      <a:pPr algn="ctr" fontAlgn="b"/>
                      <a:r>
                        <a:rPr lang="id-ID" sz="1500" u="none" strike="noStrike" dirty="0">
                          <a:effectLst/>
                        </a:rPr>
                        <a:t>Tahun</a:t>
                      </a:r>
                      <a:endParaRPr lang="id-ID" sz="1500" b="1" i="0" u="none" strike="noStrike" dirty="0">
                        <a:solidFill>
                          <a:srgbClr val="000000"/>
                        </a:solidFill>
                        <a:effectLst/>
                        <a:latin typeface="Calibri"/>
                      </a:endParaRPr>
                    </a:p>
                  </a:txBody>
                  <a:tcPr marL="9525" marR="9525" marT="12700" marB="0" anchor="b"/>
                </a:tc>
                <a:tc>
                  <a:txBody>
                    <a:bodyPr/>
                    <a:lstStyle/>
                    <a:p>
                      <a:pPr algn="ctr" fontAlgn="b"/>
                      <a:r>
                        <a:rPr lang="id-ID" sz="1500" u="none" strike="noStrike" dirty="0">
                          <a:effectLst/>
                        </a:rPr>
                        <a:t>Produksi Budidaya </a:t>
                      </a:r>
                      <a:r>
                        <a:rPr lang="id-ID" sz="1500" u="none" strike="noStrike" dirty="0" smtClean="0">
                          <a:effectLst/>
                        </a:rPr>
                        <a:t>(kg)</a:t>
                      </a:r>
                      <a:endParaRPr lang="id-ID" sz="1500" b="1" i="0" u="none" strike="noStrike" dirty="0">
                        <a:solidFill>
                          <a:srgbClr val="000000"/>
                        </a:solidFill>
                        <a:effectLst/>
                        <a:latin typeface="Calibri"/>
                      </a:endParaRPr>
                    </a:p>
                  </a:txBody>
                  <a:tcPr marL="9525" marR="9525" marT="12700" marB="0" anchor="b"/>
                </a:tc>
              </a:tr>
              <a:tr h="332816">
                <a:tc>
                  <a:txBody>
                    <a:bodyPr/>
                    <a:lstStyle/>
                    <a:p>
                      <a:pPr algn="ctr" fontAlgn="b"/>
                      <a:r>
                        <a:rPr lang="id-ID" sz="1500" u="none" strike="noStrike">
                          <a:effectLst/>
                        </a:rPr>
                        <a:t>2016</a:t>
                      </a:r>
                      <a:endParaRPr lang="id-ID" sz="1500" b="0" i="0" u="none" strike="noStrike">
                        <a:solidFill>
                          <a:srgbClr val="000000"/>
                        </a:solidFill>
                        <a:effectLst/>
                        <a:latin typeface="Calibri"/>
                      </a:endParaRPr>
                    </a:p>
                  </a:txBody>
                  <a:tcPr marL="9525" marR="9525" marT="12700" marB="0" anchor="b"/>
                </a:tc>
                <a:tc>
                  <a:txBody>
                    <a:bodyPr/>
                    <a:lstStyle/>
                    <a:p>
                      <a:pPr algn="ctr" fontAlgn="b"/>
                      <a:r>
                        <a:rPr lang="id-ID" sz="1500" u="none" strike="noStrike" dirty="0">
                          <a:effectLst/>
                        </a:rPr>
                        <a:t>                       </a:t>
                      </a:r>
                      <a:r>
                        <a:rPr lang="id-ID" sz="1500" u="none" strike="noStrike" dirty="0" smtClean="0">
                          <a:effectLst/>
                        </a:rPr>
                        <a:t>77.724.540 </a:t>
                      </a:r>
                      <a:endParaRPr lang="id-ID" sz="1500" b="0" i="0" u="none" strike="noStrike" dirty="0">
                        <a:solidFill>
                          <a:srgbClr val="000000"/>
                        </a:solidFill>
                        <a:effectLst/>
                        <a:latin typeface="Calibri"/>
                      </a:endParaRPr>
                    </a:p>
                  </a:txBody>
                  <a:tcPr marL="9525" marR="9525" marT="12700" marB="0" anchor="b"/>
                </a:tc>
              </a:tr>
              <a:tr h="332816">
                <a:tc>
                  <a:txBody>
                    <a:bodyPr/>
                    <a:lstStyle/>
                    <a:p>
                      <a:pPr algn="ctr" fontAlgn="b"/>
                      <a:r>
                        <a:rPr lang="id-ID" sz="1500" u="none" strike="noStrike">
                          <a:effectLst/>
                        </a:rPr>
                        <a:t>2017</a:t>
                      </a:r>
                      <a:endParaRPr lang="id-ID" sz="1500" b="0" i="0" u="none" strike="noStrike">
                        <a:solidFill>
                          <a:srgbClr val="000000"/>
                        </a:solidFill>
                        <a:effectLst/>
                        <a:latin typeface="Calibri"/>
                      </a:endParaRPr>
                    </a:p>
                  </a:txBody>
                  <a:tcPr marL="9525" marR="9525" marT="12700" marB="0" anchor="b"/>
                </a:tc>
                <a:tc>
                  <a:txBody>
                    <a:bodyPr/>
                    <a:lstStyle/>
                    <a:p>
                      <a:pPr algn="ctr" fontAlgn="b"/>
                      <a:r>
                        <a:rPr lang="id-ID" sz="1500" u="none" strike="noStrike" dirty="0">
                          <a:effectLst/>
                        </a:rPr>
                        <a:t>                       </a:t>
                      </a:r>
                      <a:r>
                        <a:rPr lang="id-ID" sz="1500" u="none" strike="noStrike" dirty="0" smtClean="0">
                          <a:effectLst/>
                        </a:rPr>
                        <a:t>94.346.271 </a:t>
                      </a:r>
                      <a:endParaRPr lang="id-ID" sz="1500" b="0" i="0" u="none" strike="noStrike" dirty="0">
                        <a:solidFill>
                          <a:srgbClr val="000000"/>
                        </a:solidFill>
                        <a:effectLst/>
                        <a:latin typeface="Calibri"/>
                      </a:endParaRPr>
                    </a:p>
                  </a:txBody>
                  <a:tcPr marL="9525" marR="9525" marT="12700" marB="0" anchor="b"/>
                </a:tc>
              </a:tr>
              <a:tr h="332816">
                <a:tc>
                  <a:txBody>
                    <a:bodyPr/>
                    <a:lstStyle/>
                    <a:p>
                      <a:pPr algn="ctr" fontAlgn="b"/>
                      <a:r>
                        <a:rPr lang="id-ID" sz="1500" u="none" strike="noStrike">
                          <a:effectLst/>
                        </a:rPr>
                        <a:t>2018</a:t>
                      </a:r>
                      <a:endParaRPr lang="id-ID" sz="1500" b="0" i="0" u="none" strike="noStrike">
                        <a:solidFill>
                          <a:srgbClr val="000000"/>
                        </a:solidFill>
                        <a:effectLst/>
                        <a:latin typeface="Calibri"/>
                      </a:endParaRPr>
                    </a:p>
                  </a:txBody>
                  <a:tcPr marL="9525" marR="9525" marT="12700" marB="0" anchor="b"/>
                </a:tc>
                <a:tc>
                  <a:txBody>
                    <a:bodyPr/>
                    <a:lstStyle/>
                    <a:p>
                      <a:pPr algn="ctr" fontAlgn="b"/>
                      <a:r>
                        <a:rPr lang="id-ID" sz="1500" u="none" strike="noStrike" dirty="0">
                          <a:effectLst/>
                        </a:rPr>
                        <a:t>                       </a:t>
                      </a:r>
                      <a:r>
                        <a:rPr lang="id-ID" sz="1500" u="none" strike="noStrike" dirty="0" smtClean="0">
                          <a:effectLst/>
                        </a:rPr>
                        <a:t>98.151,738</a:t>
                      </a:r>
                      <a:endParaRPr lang="id-ID" sz="1500" b="0" i="0" u="none" strike="noStrike" dirty="0">
                        <a:solidFill>
                          <a:srgbClr val="000000"/>
                        </a:solidFill>
                        <a:effectLst/>
                        <a:latin typeface="Calibri"/>
                      </a:endParaRPr>
                    </a:p>
                  </a:txBody>
                  <a:tcPr marL="9525" marR="9525" marT="12700" marB="0" anchor="b"/>
                </a:tc>
              </a:tr>
              <a:tr h="332816">
                <a:tc>
                  <a:txBody>
                    <a:bodyPr/>
                    <a:lstStyle/>
                    <a:p>
                      <a:pPr algn="ctr" fontAlgn="b"/>
                      <a:r>
                        <a:rPr lang="id-ID" sz="1500" u="none" strike="noStrike">
                          <a:effectLst/>
                        </a:rPr>
                        <a:t>2019</a:t>
                      </a:r>
                      <a:endParaRPr lang="id-ID" sz="1500" b="0" i="0" u="none" strike="noStrike">
                        <a:solidFill>
                          <a:srgbClr val="000000"/>
                        </a:solidFill>
                        <a:effectLst/>
                        <a:latin typeface="Calibri"/>
                      </a:endParaRPr>
                    </a:p>
                  </a:txBody>
                  <a:tcPr marL="9525" marR="9525" marT="12700" marB="0" anchor="b"/>
                </a:tc>
                <a:tc>
                  <a:txBody>
                    <a:bodyPr/>
                    <a:lstStyle/>
                    <a:p>
                      <a:pPr algn="ctr" fontAlgn="b"/>
                      <a:r>
                        <a:rPr lang="id-ID" sz="1500" u="none" strike="noStrike" dirty="0">
                          <a:effectLst/>
                        </a:rPr>
                        <a:t>                       </a:t>
                      </a:r>
                      <a:r>
                        <a:rPr lang="id-ID" sz="1500" u="none" strike="noStrike" dirty="0" smtClean="0">
                          <a:effectLst/>
                        </a:rPr>
                        <a:t>100.605,530 </a:t>
                      </a:r>
                      <a:endParaRPr lang="id-ID" sz="1500" b="0" i="0" u="none" strike="noStrike" dirty="0">
                        <a:solidFill>
                          <a:srgbClr val="000000"/>
                        </a:solidFill>
                        <a:effectLst/>
                        <a:latin typeface="Calibri"/>
                      </a:endParaRPr>
                    </a:p>
                  </a:txBody>
                  <a:tcPr marL="9525" marR="9525" marT="12700" marB="0" anchor="b"/>
                </a:tc>
              </a:tr>
            </a:tbl>
          </a:graphicData>
        </a:graphic>
      </p:graphicFrame>
      <p:graphicFrame>
        <p:nvGraphicFramePr>
          <p:cNvPr id="16" name="Content Placeholder 5"/>
          <p:cNvGraphicFramePr>
            <a:graphicFrameLocks/>
          </p:cNvGraphicFramePr>
          <p:nvPr>
            <p:extLst>
              <p:ext uri="{D42A27DB-BD31-4B8C-83A1-F6EECF244321}">
                <p14:modId xmlns:p14="http://schemas.microsoft.com/office/powerpoint/2010/main" val="3241556622"/>
              </p:ext>
            </p:extLst>
          </p:nvPr>
        </p:nvGraphicFramePr>
        <p:xfrm>
          <a:off x="4398241" y="3332989"/>
          <a:ext cx="4062190" cy="18480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57739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4046220" y="3127786"/>
            <a:ext cx="0" cy="1854573"/>
          </a:xfrm>
          <a:custGeom>
            <a:avLst/>
            <a:gdLst/>
            <a:ahLst/>
            <a:cxnLst/>
            <a:rect l="l" t="t" r="r" b="b"/>
            <a:pathLst>
              <a:path h="2101850">
                <a:moveTo>
                  <a:pt x="0" y="0"/>
                </a:moveTo>
                <a:lnTo>
                  <a:pt x="0" y="2101596"/>
                </a:lnTo>
              </a:path>
            </a:pathLst>
          </a:custGeom>
          <a:ln w="50292">
            <a:solidFill>
              <a:srgbClr val="E62849"/>
            </a:solidFill>
          </a:ln>
        </p:spPr>
        <p:txBody>
          <a:bodyPr wrap="square" lIns="0" tIns="0" rIns="0" bIns="0" rtlCol="0"/>
          <a:lstStyle/>
          <a:p>
            <a:endParaRPr/>
          </a:p>
        </p:txBody>
      </p:sp>
      <p:sp>
        <p:nvSpPr>
          <p:cNvPr id="10" name="object 10"/>
          <p:cNvSpPr/>
          <p:nvPr/>
        </p:nvSpPr>
        <p:spPr>
          <a:xfrm>
            <a:off x="5277196" y="4246580"/>
            <a:ext cx="39255" cy="9525"/>
          </a:xfrm>
          <a:custGeom>
            <a:avLst/>
            <a:gdLst/>
            <a:ahLst/>
            <a:cxnLst/>
            <a:rect l="l" t="t" r="r" b="b"/>
            <a:pathLst>
              <a:path w="43179" h="10795">
                <a:moveTo>
                  <a:pt x="42672" y="10668"/>
                </a:moveTo>
                <a:lnTo>
                  <a:pt x="0" y="10668"/>
                </a:lnTo>
                <a:lnTo>
                  <a:pt x="0" y="0"/>
                </a:lnTo>
                <a:lnTo>
                  <a:pt x="42672" y="0"/>
                </a:lnTo>
                <a:lnTo>
                  <a:pt x="42672" y="10668"/>
                </a:lnTo>
                <a:close/>
              </a:path>
            </a:pathLst>
          </a:custGeom>
          <a:solidFill>
            <a:srgbClr val="858585"/>
          </a:solidFill>
        </p:spPr>
        <p:txBody>
          <a:bodyPr wrap="square" lIns="0" tIns="0" rIns="0" bIns="0" rtlCol="0"/>
          <a:lstStyle/>
          <a:p>
            <a:endParaRPr/>
          </a:p>
        </p:txBody>
      </p:sp>
      <p:sp>
        <p:nvSpPr>
          <p:cNvPr id="12" name="object 12"/>
          <p:cNvSpPr/>
          <p:nvPr/>
        </p:nvSpPr>
        <p:spPr>
          <a:xfrm>
            <a:off x="5277196" y="3839136"/>
            <a:ext cx="39255" cy="9525"/>
          </a:xfrm>
          <a:custGeom>
            <a:avLst/>
            <a:gdLst/>
            <a:ahLst/>
            <a:cxnLst/>
            <a:rect l="l" t="t" r="r" b="b"/>
            <a:pathLst>
              <a:path w="43179" h="10795">
                <a:moveTo>
                  <a:pt x="42672" y="10668"/>
                </a:moveTo>
                <a:lnTo>
                  <a:pt x="0" y="10668"/>
                </a:lnTo>
                <a:lnTo>
                  <a:pt x="0" y="0"/>
                </a:lnTo>
                <a:lnTo>
                  <a:pt x="42672" y="0"/>
                </a:lnTo>
                <a:lnTo>
                  <a:pt x="42672" y="10668"/>
                </a:lnTo>
                <a:close/>
              </a:path>
            </a:pathLst>
          </a:custGeom>
          <a:solidFill>
            <a:srgbClr val="858585"/>
          </a:solidFill>
        </p:spPr>
        <p:txBody>
          <a:bodyPr wrap="square" lIns="0" tIns="0" rIns="0" bIns="0" rtlCol="0"/>
          <a:lstStyle/>
          <a:p>
            <a:endParaRPr/>
          </a:p>
        </p:txBody>
      </p:sp>
      <p:sp>
        <p:nvSpPr>
          <p:cNvPr id="18" name="object 18"/>
          <p:cNvSpPr txBox="1">
            <a:spLocks noGrp="1"/>
          </p:cNvSpPr>
          <p:nvPr>
            <p:ph type="title"/>
          </p:nvPr>
        </p:nvSpPr>
        <p:spPr>
          <a:xfrm>
            <a:off x="4813921" y="2948947"/>
            <a:ext cx="3247736" cy="198023"/>
          </a:xfrm>
          <a:prstGeom prst="rect">
            <a:avLst/>
          </a:prstGeom>
        </p:spPr>
        <p:txBody>
          <a:bodyPr vert="horz" wrap="square" lIns="0" tIns="13228" rIns="0" bIns="0" rtlCol="0">
            <a:spAutoFit/>
          </a:bodyPr>
          <a:lstStyle/>
          <a:p>
            <a:pPr marL="10175">
              <a:spcBef>
                <a:spcPts val="104"/>
              </a:spcBef>
            </a:pPr>
            <a:r>
              <a:rPr sz="1200" spc="140" dirty="0" err="1" smtClean="0">
                <a:solidFill>
                  <a:srgbClr val="000000"/>
                </a:solidFill>
              </a:rPr>
              <a:t>Produksi</a:t>
            </a:r>
            <a:r>
              <a:rPr sz="1200" spc="140" dirty="0" smtClean="0">
                <a:solidFill>
                  <a:srgbClr val="000000"/>
                </a:solidFill>
              </a:rPr>
              <a:t> </a:t>
            </a:r>
            <a:r>
              <a:rPr sz="1200" spc="140" dirty="0" err="1" smtClean="0">
                <a:solidFill>
                  <a:srgbClr val="000000"/>
                </a:solidFill>
              </a:rPr>
              <a:t>Perikanan</a:t>
            </a:r>
            <a:r>
              <a:rPr sz="1200" spc="140" dirty="0" smtClean="0">
                <a:solidFill>
                  <a:srgbClr val="000000"/>
                </a:solidFill>
              </a:rPr>
              <a:t> </a:t>
            </a:r>
            <a:r>
              <a:rPr sz="1200" spc="140" dirty="0" err="1" smtClean="0">
                <a:solidFill>
                  <a:srgbClr val="000000"/>
                </a:solidFill>
              </a:rPr>
              <a:t>Tangkap</a:t>
            </a:r>
            <a:endParaRPr sz="1200" spc="140" dirty="0">
              <a:solidFill>
                <a:srgbClr val="000000"/>
              </a:solidFill>
            </a:endParaRPr>
          </a:p>
        </p:txBody>
      </p:sp>
      <p:sp>
        <p:nvSpPr>
          <p:cNvPr id="22" name="object 22"/>
          <p:cNvSpPr txBox="1"/>
          <p:nvPr/>
        </p:nvSpPr>
        <p:spPr>
          <a:xfrm>
            <a:off x="225390" y="2975391"/>
            <a:ext cx="3338499" cy="169320"/>
          </a:xfrm>
          <a:prstGeom prst="rect">
            <a:avLst/>
          </a:prstGeom>
        </p:spPr>
        <p:txBody>
          <a:bodyPr vert="horz" wrap="square" lIns="0" tIns="27982" rIns="0" bIns="0" rtlCol="0">
            <a:spAutoFit/>
          </a:bodyPr>
          <a:lstStyle/>
          <a:p>
            <a:pPr marL="10175" marR="4070">
              <a:lnSpc>
                <a:spcPts val="1146"/>
              </a:lnSpc>
              <a:spcBef>
                <a:spcPts val="220"/>
              </a:spcBef>
            </a:pPr>
            <a:r>
              <a:rPr sz="1000" spc="76" dirty="0" smtClean="0">
                <a:latin typeface="Times New Roman" pitchFamily="18" charset="0"/>
                <a:cs typeface="Times New Roman" pitchFamily="18" charset="0"/>
              </a:rPr>
              <a:t>Data </a:t>
            </a:r>
            <a:r>
              <a:rPr sz="1000" spc="76" dirty="0" err="1" smtClean="0">
                <a:latin typeface="Times New Roman" pitchFamily="18" charset="0"/>
                <a:cs typeface="Times New Roman" pitchFamily="18" charset="0"/>
              </a:rPr>
              <a:t>Produksi</a:t>
            </a:r>
            <a:r>
              <a:rPr sz="1000" spc="76" dirty="0" smtClean="0">
                <a:latin typeface="Times New Roman" pitchFamily="18" charset="0"/>
                <a:cs typeface="Times New Roman" pitchFamily="18" charset="0"/>
              </a:rPr>
              <a:t> </a:t>
            </a:r>
            <a:r>
              <a:rPr sz="1000" spc="76" dirty="0" err="1" smtClean="0">
                <a:latin typeface="Times New Roman" pitchFamily="18" charset="0"/>
                <a:cs typeface="Times New Roman" pitchFamily="18" charset="0"/>
              </a:rPr>
              <a:t>Perikanan</a:t>
            </a:r>
            <a:r>
              <a:rPr sz="1000" spc="76" dirty="0" smtClean="0">
                <a:latin typeface="Times New Roman" pitchFamily="18" charset="0"/>
                <a:cs typeface="Times New Roman" pitchFamily="18" charset="0"/>
              </a:rPr>
              <a:t> </a:t>
            </a:r>
            <a:r>
              <a:rPr sz="1000" spc="76" dirty="0" err="1" smtClean="0">
                <a:latin typeface="Times New Roman" pitchFamily="18" charset="0"/>
                <a:cs typeface="Times New Roman" pitchFamily="18" charset="0"/>
              </a:rPr>
              <a:t>Tangkap</a:t>
            </a:r>
            <a:r>
              <a:rPr sz="1000" spc="-96" dirty="0" smtClean="0">
                <a:latin typeface="Times New Roman" pitchFamily="18" charset="0"/>
                <a:cs typeface="Times New Roman" pitchFamily="18" charset="0"/>
              </a:rPr>
              <a:t> </a:t>
            </a:r>
            <a:r>
              <a:rPr sz="1000" spc="36" dirty="0" smtClean="0">
                <a:latin typeface="Times New Roman" pitchFamily="18" charset="0"/>
                <a:cs typeface="Times New Roman" pitchFamily="18" charset="0"/>
              </a:rPr>
              <a:t>(4 </a:t>
            </a:r>
            <a:r>
              <a:rPr sz="1000" spc="91" dirty="0">
                <a:latin typeface="Times New Roman" pitchFamily="18" charset="0"/>
                <a:cs typeface="Times New Roman" pitchFamily="18" charset="0"/>
              </a:rPr>
              <a:t>tahun)</a:t>
            </a:r>
            <a:r>
              <a:rPr sz="1000" spc="28" dirty="0">
                <a:latin typeface="Times New Roman" pitchFamily="18" charset="0"/>
                <a:cs typeface="Times New Roman" pitchFamily="18" charset="0"/>
              </a:rPr>
              <a:t> </a:t>
            </a:r>
            <a:r>
              <a:rPr sz="1000" spc="76" dirty="0">
                <a:latin typeface="Times New Roman" pitchFamily="18" charset="0"/>
                <a:cs typeface="Times New Roman" pitchFamily="18" charset="0"/>
              </a:rPr>
              <a:t>terakhir</a:t>
            </a:r>
            <a:endParaRPr sz="1000" dirty="0">
              <a:latin typeface="Times New Roman" pitchFamily="18" charset="0"/>
              <a:cs typeface="Times New Roman" pitchFamily="18" charset="0"/>
            </a:endParaRPr>
          </a:p>
        </p:txBody>
      </p:sp>
      <p:sp>
        <p:nvSpPr>
          <p:cNvPr id="23" name="object 23"/>
          <p:cNvSpPr txBox="1"/>
          <p:nvPr/>
        </p:nvSpPr>
        <p:spPr>
          <a:xfrm>
            <a:off x="153785" y="5210349"/>
            <a:ext cx="3149600" cy="104148"/>
          </a:xfrm>
          <a:prstGeom prst="rect">
            <a:avLst/>
          </a:prstGeom>
        </p:spPr>
        <p:txBody>
          <a:bodyPr vert="horz" wrap="square" lIns="0" tIns="11701" rIns="0" bIns="0" rtlCol="0">
            <a:spAutoFit/>
          </a:bodyPr>
          <a:lstStyle/>
          <a:p>
            <a:pPr marL="10175">
              <a:spcBef>
                <a:spcPts val="91"/>
              </a:spcBef>
            </a:pPr>
            <a:r>
              <a:rPr sz="600" spc="68" dirty="0">
                <a:solidFill>
                  <a:srgbClr val="3F3F3F"/>
                </a:solidFill>
                <a:latin typeface="Times New Roman"/>
                <a:cs typeface="Times New Roman"/>
              </a:rPr>
              <a:t>Sumber</a:t>
            </a:r>
            <a:r>
              <a:rPr sz="600" spc="32" dirty="0">
                <a:solidFill>
                  <a:srgbClr val="3F3F3F"/>
                </a:solidFill>
                <a:latin typeface="Times New Roman"/>
                <a:cs typeface="Times New Roman"/>
              </a:rPr>
              <a:t> </a:t>
            </a:r>
            <a:r>
              <a:rPr sz="600" spc="56" dirty="0">
                <a:solidFill>
                  <a:srgbClr val="3F3F3F"/>
                </a:solidFill>
                <a:latin typeface="Times New Roman"/>
                <a:cs typeface="Times New Roman"/>
              </a:rPr>
              <a:t>data:</a:t>
            </a:r>
            <a:r>
              <a:rPr sz="600" spc="28" dirty="0">
                <a:solidFill>
                  <a:srgbClr val="3F3F3F"/>
                </a:solidFill>
                <a:latin typeface="Times New Roman"/>
                <a:cs typeface="Times New Roman"/>
              </a:rPr>
              <a:t> </a:t>
            </a:r>
            <a:r>
              <a:rPr sz="600" spc="60" dirty="0">
                <a:solidFill>
                  <a:srgbClr val="3F3F3F"/>
                </a:solidFill>
                <a:latin typeface="Times New Roman"/>
                <a:cs typeface="Times New Roman"/>
              </a:rPr>
              <a:t>Laporan</a:t>
            </a:r>
            <a:r>
              <a:rPr sz="600" spc="12" dirty="0">
                <a:solidFill>
                  <a:srgbClr val="3F3F3F"/>
                </a:solidFill>
                <a:latin typeface="Times New Roman"/>
                <a:cs typeface="Times New Roman"/>
              </a:rPr>
              <a:t> </a:t>
            </a:r>
            <a:r>
              <a:rPr sz="600" spc="44" dirty="0">
                <a:solidFill>
                  <a:srgbClr val="3F3F3F"/>
                </a:solidFill>
                <a:latin typeface="Times New Roman"/>
                <a:cs typeface="Times New Roman"/>
              </a:rPr>
              <a:t>Data</a:t>
            </a:r>
            <a:r>
              <a:rPr sz="600" spc="36" dirty="0">
                <a:solidFill>
                  <a:srgbClr val="3F3F3F"/>
                </a:solidFill>
                <a:latin typeface="Times New Roman"/>
                <a:cs typeface="Times New Roman"/>
              </a:rPr>
              <a:t> </a:t>
            </a:r>
            <a:r>
              <a:rPr sz="600" spc="44" dirty="0">
                <a:solidFill>
                  <a:srgbClr val="3F3F3F"/>
                </a:solidFill>
                <a:latin typeface="Times New Roman"/>
                <a:cs typeface="Times New Roman"/>
              </a:rPr>
              <a:t>Statistik</a:t>
            </a:r>
            <a:r>
              <a:rPr sz="600" spc="40" dirty="0">
                <a:solidFill>
                  <a:srgbClr val="3F3F3F"/>
                </a:solidFill>
                <a:latin typeface="Times New Roman"/>
                <a:cs typeface="Times New Roman"/>
              </a:rPr>
              <a:t> </a:t>
            </a:r>
            <a:r>
              <a:rPr sz="600" spc="60" dirty="0" err="1">
                <a:solidFill>
                  <a:srgbClr val="3F3F3F"/>
                </a:solidFill>
                <a:latin typeface="Times New Roman"/>
                <a:cs typeface="Times New Roman"/>
              </a:rPr>
              <a:t>Perikanan</a:t>
            </a:r>
            <a:r>
              <a:rPr sz="600" spc="4" dirty="0">
                <a:solidFill>
                  <a:srgbClr val="3F3F3F"/>
                </a:solidFill>
                <a:latin typeface="Times New Roman"/>
                <a:cs typeface="Times New Roman"/>
              </a:rPr>
              <a:t> </a:t>
            </a:r>
            <a:r>
              <a:rPr sz="600" spc="4" dirty="0" err="1" smtClean="0">
                <a:solidFill>
                  <a:srgbClr val="3F3F3F"/>
                </a:solidFill>
                <a:latin typeface="Times New Roman"/>
                <a:cs typeface="Times New Roman"/>
              </a:rPr>
              <a:t>Tangkap</a:t>
            </a:r>
            <a:r>
              <a:rPr sz="600" spc="44" dirty="0" smtClean="0">
                <a:solidFill>
                  <a:srgbClr val="3F3F3F"/>
                </a:solidFill>
                <a:latin typeface="Times New Roman"/>
                <a:cs typeface="Times New Roman"/>
              </a:rPr>
              <a:t> </a:t>
            </a:r>
            <a:r>
              <a:rPr sz="600" spc="36" dirty="0">
                <a:solidFill>
                  <a:srgbClr val="3F3F3F"/>
                </a:solidFill>
                <a:latin typeface="Times New Roman"/>
                <a:cs typeface="Times New Roman"/>
              </a:rPr>
              <a:t>2016,</a:t>
            </a:r>
            <a:r>
              <a:rPr sz="600" spc="20" dirty="0">
                <a:solidFill>
                  <a:srgbClr val="3F3F3F"/>
                </a:solidFill>
                <a:latin typeface="Times New Roman"/>
                <a:cs typeface="Times New Roman"/>
              </a:rPr>
              <a:t> </a:t>
            </a:r>
            <a:r>
              <a:rPr sz="600" spc="36" dirty="0">
                <a:solidFill>
                  <a:srgbClr val="3F3F3F"/>
                </a:solidFill>
                <a:latin typeface="Times New Roman"/>
                <a:cs typeface="Times New Roman"/>
              </a:rPr>
              <a:t>2017,</a:t>
            </a:r>
            <a:r>
              <a:rPr sz="600" spc="20" dirty="0">
                <a:solidFill>
                  <a:srgbClr val="3F3F3F"/>
                </a:solidFill>
                <a:latin typeface="Times New Roman"/>
                <a:cs typeface="Times New Roman"/>
              </a:rPr>
              <a:t> </a:t>
            </a:r>
            <a:r>
              <a:rPr sz="600" spc="40" dirty="0" smtClean="0">
                <a:solidFill>
                  <a:srgbClr val="3F3F3F"/>
                </a:solidFill>
                <a:latin typeface="Times New Roman"/>
                <a:cs typeface="Times New Roman"/>
              </a:rPr>
              <a:t>2018, 2019</a:t>
            </a:r>
            <a:endParaRPr sz="600" dirty="0">
              <a:latin typeface="Times New Roman"/>
              <a:cs typeface="Times New Roman"/>
            </a:endParaRPr>
          </a:p>
        </p:txBody>
      </p:sp>
      <p:sp>
        <p:nvSpPr>
          <p:cNvPr id="25" name="object 22"/>
          <p:cNvSpPr/>
          <p:nvPr/>
        </p:nvSpPr>
        <p:spPr>
          <a:xfrm>
            <a:off x="554182" y="323849"/>
            <a:ext cx="7688118" cy="415739"/>
          </a:xfrm>
          <a:custGeom>
            <a:avLst/>
            <a:gdLst/>
            <a:ahLst/>
            <a:cxnLst/>
            <a:rect l="l" t="t" r="r" b="b"/>
            <a:pathLst>
              <a:path w="8456930" h="471169">
                <a:moveTo>
                  <a:pt x="0" y="0"/>
                </a:moveTo>
                <a:lnTo>
                  <a:pt x="8456676" y="0"/>
                </a:lnTo>
                <a:lnTo>
                  <a:pt x="8456676" y="470916"/>
                </a:lnTo>
                <a:lnTo>
                  <a:pt x="0" y="470916"/>
                </a:lnTo>
                <a:lnTo>
                  <a:pt x="0" y="0"/>
                </a:lnTo>
                <a:close/>
              </a:path>
            </a:pathLst>
          </a:custGeom>
          <a:solidFill>
            <a:srgbClr val="EF7523"/>
          </a:solidFill>
        </p:spPr>
        <p:txBody>
          <a:bodyPr wrap="square" lIns="0" tIns="0" rIns="0" bIns="0" rtlCol="0"/>
          <a:lstStyle/>
          <a:p>
            <a:endParaRPr/>
          </a:p>
        </p:txBody>
      </p:sp>
      <p:sp>
        <p:nvSpPr>
          <p:cNvPr id="26" name="object 23"/>
          <p:cNvSpPr txBox="1">
            <a:spLocks/>
          </p:cNvSpPr>
          <p:nvPr/>
        </p:nvSpPr>
        <p:spPr>
          <a:xfrm>
            <a:off x="900546" y="336177"/>
            <a:ext cx="4247518" cy="313439"/>
          </a:xfrm>
          <a:prstGeom prst="rect">
            <a:avLst/>
          </a:prstGeom>
        </p:spPr>
        <p:txBody>
          <a:bodyPr vert="horz" wrap="square" lIns="0" tIns="13228" rIns="0" bIns="0" rtlCol="0">
            <a:spAutoFit/>
          </a:bodyPr>
          <a:lstStyle>
            <a:lvl1pPr>
              <a:defRPr sz="1950" b="0" i="0">
                <a:solidFill>
                  <a:srgbClr val="262626"/>
                </a:solidFill>
                <a:latin typeface="Times New Roman"/>
                <a:ea typeface="+mj-ea"/>
                <a:cs typeface="Times New Roman"/>
              </a:defRPr>
            </a:lvl1pPr>
          </a:lstStyle>
          <a:p>
            <a:pPr marL="10175">
              <a:spcBef>
                <a:spcPts val="104"/>
              </a:spcBef>
            </a:pPr>
            <a:r>
              <a:rPr lang="id-ID" spc="140" dirty="0">
                <a:solidFill>
                  <a:srgbClr val="FFFFFF"/>
                </a:solidFill>
              </a:rPr>
              <a:t>Bidang </a:t>
            </a:r>
            <a:r>
              <a:rPr lang="id-ID" spc="144" dirty="0">
                <a:solidFill>
                  <a:srgbClr val="FFFFFF"/>
                </a:solidFill>
              </a:rPr>
              <a:t>Perikanan</a:t>
            </a:r>
            <a:r>
              <a:rPr lang="id-ID" spc="-76" dirty="0">
                <a:solidFill>
                  <a:srgbClr val="FFFFFF"/>
                </a:solidFill>
              </a:rPr>
              <a:t> </a:t>
            </a:r>
            <a:r>
              <a:rPr lang="id-ID" spc="-76" dirty="0" smtClean="0">
                <a:solidFill>
                  <a:srgbClr val="FFFFFF"/>
                </a:solidFill>
              </a:rPr>
              <a:t>Tangkap</a:t>
            </a:r>
            <a:endParaRPr lang="id-ID" spc="140" dirty="0">
              <a:solidFill>
                <a:srgbClr val="FFFFFF"/>
              </a:solidFill>
            </a:endParaRPr>
          </a:p>
        </p:txBody>
      </p:sp>
      <p:graphicFrame>
        <p:nvGraphicFramePr>
          <p:cNvPr id="27" name="Table 26"/>
          <p:cNvGraphicFramePr>
            <a:graphicFrameLocks noGrp="1"/>
          </p:cNvGraphicFramePr>
          <p:nvPr>
            <p:extLst>
              <p:ext uri="{D42A27DB-BD31-4B8C-83A1-F6EECF244321}">
                <p14:modId xmlns:p14="http://schemas.microsoft.com/office/powerpoint/2010/main" val="4079913088"/>
              </p:ext>
            </p:extLst>
          </p:nvPr>
        </p:nvGraphicFramePr>
        <p:xfrm>
          <a:off x="225390" y="3332572"/>
          <a:ext cx="3201527" cy="1664080"/>
        </p:xfrm>
        <a:graphic>
          <a:graphicData uri="http://schemas.openxmlformats.org/drawingml/2006/table">
            <a:tbl>
              <a:tblPr firstRow="1" bandRow="1">
                <a:tableStyleId>{5C22544A-7EE6-4342-B048-85BDC9FD1C3A}</a:tableStyleId>
              </a:tblPr>
              <a:tblGrid>
                <a:gridCol w="909309"/>
                <a:gridCol w="2292218"/>
              </a:tblGrid>
              <a:tr h="332816">
                <a:tc>
                  <a:txBody>
                    <a:bodyPr/>
                    <a:lstStyle/>
                    <a:p>
                      <a:pPr algn="ctr" fontAlgn="b"/>
                      <a:r>
                        <a:rPr lang="id-ID" sz="1500" u="none" strike="noStrike" dirty="0">
                          <a:effectLst/>
                        </a:rPr>
                        <a:t>Tahun</a:t>
                      </a:r>
                      <a:endParaRPr lang="id-ID" sz="1500" b="1" i="0" u="none" strike="noStrike" dirty="0">
                        <a:solidFill>
                          <a:srgbClr val="000000"/>
                        </a:solidFill>
                        <a:effectLst/>
                        <a:latin typeface="Calibri"/>
                      </a:endParaRPr>
                    </a:p>
                  </a:txBody>
                  <a:tcPr marL="9525" marR="9525" marT="12700" marB="0" anchor="b"/>
                </a:tc>
                <a:tc>
                  <a:txBody>
                    <a:bodyPr/>
                    <a:lstStyle/>
                    <a:p>
                      <a:pPr algn="ctr" fontAlgn="b"/>
                      <a:r>
                        <a:rPr lang="id-ID" sz="1500" u="none" strike="noStrike" dirty="0">
                          <a:effectLst/>
                        </a:rPr>
                        <a:t>Produksi </a:t>
                      </a:r>
                      <a:r>
                        <a:rPr lang="id-ID" sz="1500" u="none" strike="noStrike" dirty="0" smtClean="0">
                          <a:effectLst/>
                        </a:rPr>
                        <a:t>Tangkap (kg)</a:t>
                      </a:r>
                      <a:endParaRPr lang="id-ID" sz="1500" b="1" i="0" u="none" strike="noStrike" dirty="0">
                        <a:solidFill>
                          <a:srgbClr val="000000"/>
                        </a:solidFill>
                        <a:effectLst/>
                        <a:latin typeface="Calibri"/>
                      </a:endParaRPr>
                    </a:p>
                  </a:txBody>
                  <a:tcPr marL="9525" marR="9525" marT="12700" marB="0" anchor="b"/>
                </a:tc>
              </a:tr>
              <a:tr h="332816">
                <a:tc>
                  <a:txBody>
                    <a:bodyPr/>
                    <a:lstStyle/>
                    <a:p>
                      <a:pPr algn="ctr" fontAlgn="b"/>
                      <a:r>
                        <a:rPr lang="id-ID" sz="1500" u="none" strike="noStrike">
                          <a:effectLst/>
                        </a:rPr>
                        <a:t>2016</a:t>
                      </a:r>
                      <a:endParaRPr lang="id-ID" sz="1500" b="0" i="0" u="none" strike="noStrike">
                        <a:solidFill>
                          <a:srgbClr val="000000"/>
                        </a:solidFill>
                        <a:effectLst/>
                        <a:latin typeface="Calibri"/>
                      </a:endParaRPr>
                    </a:p>
                  </a:txBody>
                  <a:tcPr marL="9525" marR="9525" marT="12700" marB="0" anchor="b"/>
                </a:tc>
                <a:tc>
                  <a:txBody>
                    <a:bodyPr/>
                    <a:lstStyle/>
                    <a:p>
                      <a:pPr algn="ctr" fontAlgn="b"/>
                      <a:r>
                        <a:rPr lang="id-ID" sz="1500" u="none" strike="noStrike" dirty="0">
                          <a:effectLst/>
                        </a:rPr>
                        <a:t>                       </a:t>
                      </a:r>
                      <a:r>
                        <a:rPr lang="id-ID" sz="1500" u="none" strike="noStrike" dirty="0" smtClean="0">
                          <a:effectLst/>
                        </a:rPr>
                        <a:t>151.276.500 </a:t>
                      </a:r>
                      <a:endParaRPr lang="id-ID" sz="1500" b="0" i="0" u="none" strike="noStrike" dirty="0">
                        <a:solidFill>
                          <a:srgbClr val="000000"/>
                        </a:solidFill>
                        <a:effectLst/>
                        <a:latin typeface="Calibri"/>
                      </a:endParaRPr>
                    </a:p>
                  </a:txBody>
                  <a:tcPr marL="9525" marR="9525" marT="12700" marB="0" anchor="b"/>
                </a:tc>
              </a:tr>
              <a:tr h="332816">
                <a:tc>
                  <a:txBody>
                    <a:bodyPr/>
                    <a:lstStyle/>
                    <a:p>
                      <a:pPr algn="ctr" fontAlgn="b"/>
                      <a:r>
                        <a:rPr lang="id-ID" sz="1500" u="none" strike="noStrike">
                          <a:effectLst/>
                        </a:rPr>
                        <a:t>2017</a:t>
                      </a:r>
                      <a:endParaRPr lang="id-ID" sz="1500" b="0" i="0" u="none" strike="noStrike">
                        <a:solidFill>
                          <a:srgbClr val="000000"/>
                        </a:solidFill>
                        <a:effectLst/>
                        <a:latin typeface="Calibri"/>
                      </a:endParaRPr>
                    </a:p>
                  </a:txBody>
                  <a:tcPr marL="9525" marR="9525" marT="12700" marB="0" anchor="b"/>
                </a:tc>
                <a:tc>
                  <a:txBody>
                    <a:bodyPr/>
                    <a:lstStyle/>
                    <a:p>
                      <a:pPr algn="ctr" fontAlgn="b"/>
                      <a:r>
                        <a:rPr lang="id-ID" sz="1500" u="none" strike="noStrike" dirty="0">
                          <a:effectLst/>
                        </a:rPr>
                        <a:t>                       </a:t>
                      </a:r>
                      <a:r>
                        <a:rPr lang="id-ID" sz="1500" u="none" strike="noStrike" dirty="0" smtClean="0">
                          <a:effectLst/>
                        </a:rPr>
                        <a:t>113.823.136</a:t>
                      </a:r>
                      <a:endParaRPr lang="id-ID" sz="1500" b="0" i="0" u="none" strike="noStrike" dirty="0">
                        <a:solidFill>
                          <a:srgbClr val="000000"/>
                        </a:solidFill>
                        <a:effectLst/>
                        <a:latin typeface="Calibri"/>
                      </a:endParaRPr>
                    </a:p>
                  </a:txBody>
                  <a:tcPr marL="9525" marR="9525" marT="12700" marB="0" anchor="b"/>
                </a:tc>
              </a:tr>
              <a:tr h="332816">
                <a:tc>
                  <a:txBody>
                    <a:bodyPr/>
                    <a:lstStyle/>
                    <a:p>
                      <a:pPr algn="ctr" fontAlgn="b"/>
                      <a:r>
                        <a:rPr lang="id-ID" sz="1500" u="none" strike="noStrike">
                          <a:effectLst/>
                        </a:rPr>
                        <a:t>2018</a:t>
                      </a:r>
                      <a:endParaRPr lang="id-ID" sz="1500" b="0" i="0" u="none" strike="noStrike">
                        <a:solidFill>
                          <a:srgbClr val="000000"/>
                        </a:solidFill>
                        <a:effectLst/>
                        <a:latin typeface="Calibri"/>
                      </a:endParaRPr>
                    </a:p>
                  </a:txBody>
                  <a:tcPr marL="9525" marR="9525" marT="12700" marB="0" anchor="b"/>
                </a:tc>
                <a:tc>
                  <a:txBody>
                    <a:bodyPr/>
                    <a:lstStyle/>
                    <a:p>
                      <a:pPr algn="ctr" fontAlgn="b"/>
                      <a:r>
                        <a:rPr lang="id-ID" sz="1500" u="none" strike="noStrike" dirty="0">
                          <a:effectLst/>
                        </a:rPr>
                        <a:t>                       </a:t>
                      </a:r>
                      <a:r>
                        <a:rPr lang="id-ID" sz="1500" u="none" strike="noStrike" dirty="0" smtClean="0">
                          <a:effectLst/>
                        </a:rPr>
                        <a:t>132.687.784 </a:t>
                      </a:r>
                      <a:endParaRPr lang="id-ID" sz="1500" b="0" i="0" u="none" strike="noStrike" dirty="0">
                        <a:solidFill>
                          <a:srgbClr val="000000"/>
                        </a:solidFill>
                        <a:effectLst/>
                        <a:latin typeface="Calibri"/>
                      </a:endParaRPr>
                    </a:p>
                  </a:txBody>
                  <a:tcPr marL="9525" marR="9525" marT="12700" marB="0" anchor="b"/>
                </a:tc>
              </a:tr>
              <a:tr h="332816">
                <a:tc>
                  <a:txBody>
                    <a:bodyPr/>
                    <a:lstStyle/>
                    <a:p>
                      <a:pPr algn="ctr" fontAlgn="b"/>
                      <a:r>
                        <a:rPr lang="id-ID" sz="1500" u="none" strike="noStrike">
                          <a:effectLst/>
                        </a:rPr>
                        <a:t>2019</a:t>
                      </a:r>
                      <a:endParaRPr lang="id-ID" sz="1500" b="0" i="0" u="none" strike="noStrike">
                        <a:solidFill>
                          <a:srgbClr val="000000"/>
                        </a:solidFill>
                        <a:effectLst/>
                        <a:latin typeface="Calibri"/>
                      </a:endParaRPr>
                    </a:p>
                  </a:txBody>
                  <a:tcPr marL="9525" marR="9525" marT="12700" marB="0" anchor="b"/>
                </a:tc>
                <a:tc>
                  <a:txBody>
                    <a:bodyPr/>
                    <a:lstStyle/>
                    <a:p>
                      <a:pPr algn="ctr" fontAlgn="b"/>
                      <a:r>
                        <a:rPr lang="id-ID" sz="1500" u="none" strike="noStrike" dirty="0">
                          <a:effectLst/>
                        </a:rPr>
                        <a:t>                   </a:t>
                      </a:r>
                      <a:r>
                        <a:rPr lang="id-ID" sz="1500" u="none" strike="noStrike" dirty="0" smtClean="0">
                          <a:effectLst/>
                        </a:rPr>
                        <a:t>    134.678,100    </a:t>
                      </a:r>
                      <a:endParaRPr lang="id-ID" sz="1500" b="0" i="0" u="none" strike="noStrike" dirty="0">
                        <a:solidFill>
                          <a:srgbClr val="000000"/>
                        </a:solidFill>
                        <a:effectLst/>
                        <a:latin typeface="Calibri"/>
                      </a:endParaRPr>
                    </a:p>
                  </a:txBody>
                  <a:tcPr marL="9525" marR="9525" marT="12700" marB="0" anchor="b"/>
                </a:tc>
              </a:tr>
            </a:tbl>
          </a:graphicData>
        </a:graphic>
      </p:graphicFrame>
      <p:sp>
        <p:nvSpPr>
          <p:cNvPr id="16" name="object 26"/>
          <p:cNvSpPr/>
          <p:nvPr/>
        </p:nvSpPr>
        <p:spPr>
          <a:xfrm>
            <a:off x="0" y="754096"/>
            <a:ext cx="9144000" cy="2098841"/>
          </a:xfrm>
          <a:prstGeom prst="rect">
            <a:avLst/>
          </a:prstGeom>
          <a:blipFill>
            <a:blip r:embed="rId2" cstate="print"/>
            <a:stretch>
              <a:fillRect/>
            </a:stretch>
          </a:blipFill>
        </p:spPr>
        <p:txBody>
          <a:bodyPr wrap="square" lIns="0" tIns="0" rIns="0" bIns="0" rtlCol="0"/>
          <a:lstStyle/>
          <a:p>
            <a:endParaRPr/>
          </a:p>
        </p:txBody>
      </p:sp>
      <p:graphicFrame>
        <p:nvGraphicFramePr>
          <p:cNvPr id="17" name="Content Placeholder 5"/>
          <p:cNvGraphicFramePr>
            <a:graphicFrameLocks/>
          </p:cNvGraphicFramePr>
          <p:nvPr>
            <p:extLst>
              <p:ext uri="{D42A27DB-BD31-4B8C-83A1-F6EECF244321}">
                <p14:modId xmlns:p14="http://schemas.microsoft.com/office/powerpoint/2010/main" val="3905025371"/>
              </p:ext>
            </p:extLst>
          </p:nvPr>
        </p:nvGraphicFramePr>
        <p:xfrm>
          <a:off x="4398241" y="3332989"/>
          <a:ext cx="4062190" cy="21122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1422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933225"/>
            <a:ext cx="9144000" cy="4992893"/>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688447" y="1638786"/>
            <a:ext cx="5768109" cy="503745"/>
          </a:xfrm>
          <a:prstGeom prst="rect">
            <a:avLst/>
          </a:prstGeom>
        </p:spPr>
        <p:txBody>
          <a:bodyPr vert="horz" wrap="square" lIns="0" tIns="11193" rIns="0" bIns="0" rtlCol="0">
            <a:spAutoFit/>
          </a:bodyPr>
          <a:lstStyle/>
          <a:p>
            <a:pPr marL="10175">
              <a:spcBef>
                <a:spcPts val="88"/>
              </a:spcBef>
            </a:pPr>
            <a:r>
              <a:rPr sz="3200" spc="220" dirty="0">
                <a:solidFill>
                  <a:srgbClr val="F4BC2D"/>
                </a:solidFill>
                <a:latin typeface="Times New Roman"/>
                <a:cs typeface="Times New Roman"/>
              </a:rPr>
              <a:t>Data </a:t>
            </a:r>
            <a:r>
              <a:rPr sz="3200" spc="316" dirty="0">
                <a:solidFill>
                  <a:srgbClr val="EF7523"/>
                </a:solidFill>
                <a:latin typeface="Times New Roman"/>
                <a:cs typeface="Times New Roman"/>
              </a:rPr>
              <a:t>Pelabuhan</a:t>
            </a:r>
            <a:r>
              <a:rPr sz="3200" spc="-108" dirty="0">
                <a:solidFill>
                  <a:srgbClr val="EF7523"/>
                </a:solidFill>
                <a:latin typeface="Times New Roman"/>
                <a:cs typeface="Times New Roman"/>
              </a:rPr>
              <a:t> </a:t>
            </a:r>
            <a:r>
              <a:rPr sz="3200" spc="280" dirty="0">
                <a:solidFill>
                  <a:srgbClr val="EF7523"/>
                </a:solidFill>
                <a:latin typeface="Times New Roman"/>
                <a:cs typeface="Times New Roman"/>
              </a:rPr>
              <a:t>Perikanan</a:t>
            </a:r>
            <a:endParaRPr sz="3200">
              <a:latin typeface="Times New Roman"/>
              <a:cs typeface="Times New Roman"/>
            </a:endParaRPr>
          </a:p>
        </p:txBody>
      </p:sp>
      <p:sp>
        <p:nvSpPr>
          <p:cNvPr id="4" name="object 4"/>
          <p:cNvSpPr/>
          <p:nvPr/>
        </p:nvSpPr>
        <p:spPr>
          <a:xfrm>
            <a:off x="126076" y="2171701"/>
            <a:ext cx="8911244" cy="1953857"/>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77042" y="2166322"/>
            <a:ext cx="0" cy="224677"/>
          </a:xfrm>
          <a:custGeom>
            <a:avLst/>
            <a:gdLst/>
            <a:ahLst/>
            <a:cxnLst/>
            <a:rect l="l" t="t" r="r" b="b"/>
            <a:pathLst>
              <a:path h="254635">
                <a:moveTo>
                  <a:pt x="0" y="0"/>
                </a:moveTo>
                <a:lnTo>
                  <a:pt x="0" y="254508"/>
                </a:lnTo>
              </a:path>
            </a:pathLst>
          </a:custGeom>
          <a:ln w="13716">
            <a:solidFill>
              <a:srgbClr val="FFFFFF"/>
            </a:solidFill>
          </a:ln>
        </p:spPr>
        <p:txBody>
          <a:bodyPr wrap="square" lIns="0" tIns="0" rIns="0" bIns="0" rtlCol="0"/>
          <a:lstStyle/>
          <a:p>
            <a:endParaRPr/>
          </a:p>
        </p:txBody>
      </p:sp>
      <p:sp>
        <p:nvSpPr>
          <p:cNvPr id="6" name="object 6"/>
          <p:cNvSpPr/>
          <p:nvPr/>
        </p:nvSpPr>
        <p:spPr>
          <a:xfrm>
            <a:off x="577042" y="2428539"/>
            <a:ext cx="0" cy="1703855"/>
          </a:xfrm>
          <a:custGeom>
            <a:avLst/>
            <a:gdLst/>
            <a:ahLst/>
            <a:cxnLst/>
            <a:rect l="l" t="t" r="r" b="b"/>
            <a:pathLst>
              <a:path h="1931035">
                <a:moveTo>
                  <a:pt x="0" y="0"/>
                </a:moveTo>
                <a:lnTo>
                  <a:pt x="0" y="1930908"/>
                </a:lnTo>
              </a:path>
            </a:pathLst>
          </a:custGeom>
          <a:ln w="13716">
            <a:solidFill>
              <a:srgbClr val="FFFFFF"/>
            </a:solidFill>
          </a:ln>
        </p:spPr>
        <p:txBody>
          <a:bodyPr wrap="square" lIns="0" tIns="0" rIns="0" bIns="0" rtlCol="0"/>
          <a:lstStyle/>
          <a:p>
            <a:endParaRPr/>
          </a:p>
        </p:txBody>
      </p:sp>
      <p:sp>
        <p:nvSpPr>
          <p:cNvPr id="7" name="object 7"/>
          <p:cNvSpPr/>
          <p:nvPr/>
        </p:nvSpPr>
        <p:spPr>
          <a:xfrm>
            <a:off x="3149831" y="2166322"/>
            <a:ext cx="0" cy="224677"/>
          </a:xfrm>
          <a:custGeom>
            <a:avLst/>
            <a:gdLst/>
            <a:ahLst/>
            <a:cxnLst/>
            <a:rect l="l" t="t" r="r" b="b"/>
            <a:pathLst>
              <a:path h="254635">
                <a:moveTo>
                  <a:pt x="0" y="0"/>
                </a:moveTo>
                <a:lnTo>
                  <a:pt x="0" y="254508"/>
                </a:lnTo>
              </a:path>
            </a:pathLst>
          </a:custGeom>
          <a:ln w="13716">
            <a:solidFill>
              <a:srgbClr val="FFFFFF"/>
            </a:solidFill>
          </a:ln>
        </p:spPr>
        <p:txBody>
          <a:bodyPr wrap="square" lIns="0" tIns="0" rIns="0" bIns="0" rtlCol="0"/>
          <a:lstStyle/>
          <a:p>
            <a:endParaRPr/>
          </a:p>
        </p:txBody>
      </p:sp>
      <p:sp>
        <p:nvSpPr>
          <p:cNvPr id="8" name="object 8"/>
          <p:cNvSpPr/>
          <p:nvPr/>
        </p:nvSpPr>
        <p:spPr>
          <a:xfrm>
            <a:off x="3149831" y="2428539"/>
            <a:ext cx="0" cy="1703855"/>
          </a:xfrm>
          <a:custGeom>
            <a:avLst/>
            <a:gdLst/>
            <a:ahLst/>
            <a:cxnLst/>
            <a:rect l="l" t="t" r="r" b="b"/>
            <a:pathLst>
              <a:path h="1931035">
                <a:moveTo>
                  <a:pt x="0" y="0"/>
                </a:moveTo>
                <a:lnTo>
                  <a:pt x="0" y="1930908"/>
                </a:lnTo>
              </a:path>
            </a:pathLst>
          </a:custGeom>
          <a:ln w="13716">
            <a:solidFill>
              <a:srgbClr val="FFFFFF"/>
            </a:solidFill>
          </a:ln>
        </p:spPr>
        <p:txBody>
          <a:bodyPr wrap="square" lIns="0" tIns="0" rIns="0" bIns="0" rtlCol="0"/>
          <a:lstStyle/>
          <a:p>
            <a:endParaRPr/>
          </a:p>
        </p:txBody>
      </p:sp>
      <p:sp>
        <p:nvSpPr>
          <p:cNvPr id="9" name="object 9"/>
          <p:cNvSpPr/>
          <p:nvPr/>
        </p:nvSpPr>
        <p:spPr>
          <a:xfrm>
            <a:off x="6610696" y="2166322"/>
            <a:ext cx="0" cy="224677"/>
          </a:xfrm>
          <a:custGeom>
            <a:avLst/>
            <a:gdLst/>
            <a:ahLst/>
            <a:cxnLst/>
            <a:rect l="l" t="t" r="r" b="b"/>
            <a:pathLst>
              <a:path h="254635">
                <a:moveTo>
                  <a:pt x="0" y="0"/>
                </a:moveTo>
                <a:lnTo>
                  <a:pt x="0" y="254508"/>
                </a:lnTo>
              </a:path>
            </a:pathLst>
          </a:custGeom>
          <a:ln w="13716">
            <a:solidFill>
              <a:srgbClr val="FFFFFF"/>
            </a:solidFill>
          </a:ln>
        </p:spPr>
        <p:txBody>
          <a:bodyPr wrap="square" lIns="0" tIns="0" rIns="0" bIns="0" rtlCol="0"/>
          <a:lstStyle/>
          <a:p>
            <a:endParaRPr/>
          </a:p>
        </p:txBody>
      </p:sp>
      <p:sp>
        <p:nvSpPr>
          <p:cNvPr id="10" name="object 10"/>
          <p:cNvSpPr/>
          <p:nvPr/>
        </p:nvSpPr>
        <p:spPr>
          <a:xfrm>
            <a:off x="6610696" y="2428539"/>
            <a:ext cx="0" cy="1703855"/>
          </a:xfrm>
          <a:custGeom>
            <a:avLst/>
            <a:gdLst/>
            <a:ahLst/>
            <a:cxnLst/>
            <a:rect l="l" t="t" r="r" b="b"/>
            <a:pathLst>
              <a:path h="1931035">
                <a:moveTo>
                  <a:pt x="0" y="0"/>
                </a:moveTo>
                <a:lnTo>
                  <a:pt x="0" y="1930908"/>
                </a:lnTo>
              </a:path>
            </a:pathLst>
          </a:custGeom>
          <a:ln w="13716">
            <a:solidFill>
              <a:srgbClr val="FFFFFF"/>
            </a:solidFill>
          </a:ln>
        </p:spPr>
        <p:txBody>
          <a:bodyPr wrap="square" lIns="0" tIns="0" rIns="0" bIns="0" rtlCol="0"/>
          <a:lstStyle/>
          <a:p>
            <a:endParaRPr/>
          </a:p>
        </p:txBody>
      </p:sp>
      <p:sp>
        <p:nvSpPr>
          <p:cNvPr id="11" name="object 11"/>
          <p:cNvSpPr/>
          <p:nvPr/>
        </p:nvSpPr>
        <p:spPr>
          <a:xfrm>
            <a:off x="119151" y="2390887"/>
            <a:ext cx="8924059" cy="38100"/>
          </a:xfrm>
          <a:custGeom>
            <a:avLst/>
            <a:gdLst/>
            <a:ahLst/>
            <a:cxnLst/>
            <a:rect l="l" t="t" r="r" b="b"/>
            <a:pathLst>
              <a:path w="9816465" h="43180">
                <a:moveTo>
                  <a:pt x="0" y="42672"/>
                </a:moveTo>
                <a:lnTo>
                  <a:pt x="9816084" y="42672"/>
                </a:lnTo>
                <a:lnTo>
                  <a:pt x="9816084" y="0"/>
                </a:lnTo>
                <a:lnTo>
                  <a:pt x="0" y="0"/>
                </a:lnTo>
                <a:lnTo>
                  <a:pt x="0" y="42672"/>
                </a:lnTo>
                <a:close/>
              </a:path>
            </a:pathLst>
          </a:custGeom>
          <a:solidFill>
            <a:srgbClr val="FFFFFF"/>
          </a:solidFill>
        </p:spPr>
        <p:txBody>
          <a:bodyPr wrap="square" lIns="0" tIns="0" rIns="0" bIns="0" rtlCol="0"/>
          <a:lstStyle/>
          <a:p>
            <a:endParaRPr/>
          </a:p>
        </p:txBody>
      </p:sp>
      <p:sp>
        <p:nvSpPr>
          <p:cNvPr id="12" name="object 12"/>
          <p:cNvSpPr/>
          <p:nvPr/>
        </p:nvSpPr>
        <p:spPr>
          <a:xfrm>
            <a:off x="119151" y="2648399"/>
            <a:ext cx="8924059" cy="0"/>
          </a:xfrm>
          <a:custGeom>
            <a:avLst/>
            <a:gdLst/>
            <a:ahLst/>
            <a:cxnLst/>
            <a:rect l="l" t="t" r="r" b="b"/>
            <a:pathLst>
              <a:path w="9816465">
                <a:moveTo>
                  <a:pt x="0" y="0"/>
                </a:moveTo>
                <a:lnTo>
                  <a:pt x="9816084" y="0"/>
                </a:lnTo>
              </a:path>
            </a:pathLst>
          </a:custGeom>
          <a:ln w="13716">
            <a:solidFill>
              <a:srgbClr val="FFFFFF"/>
            </a:solidFill>
          </a:ln>
        </p:spPr>
        <p:txBody>
          <a:bodyPr wrap="square" lIns="0" tIns="0" rIns="0" bIns="0" rtlCol="0"/>
          <a:lstStyle/>
          <a:p>
            <a:endParaRPr/>
          </a:p>
        </p:txBody>
      </p:sp>
      <p:sp>
        <p:nvSpPr>
          <p:cNvPr id="13" name="object 13"/>
          <p:cNvSpPr/>
          <p:nvPr/>
        </p:nvSpPr>
        <p:spPr>
          <a:xfrm>
            <a:off x="119151" y="2902548"/>
            <a:ext cx="8924059" cy="0"/>
          </a:xfrm>
          <a:custGeom>
            <a:avLst/>
            <a:gdLst/>
            <a:ahLst/>
            <a:cxnLst/>
            <a:rect l="l" t="t" r="r" b="b"/>
            <a:pathLst>
              <a:path w="9816465">
                <a:moveTo>
                  <a:pt x="0" y="0"/>
                </a:moveTo>
                <a:lnTo>
                  <a:pt x="9816084" y="0"/>
                </a:lnTo>
              </a:path>
            </a:pathLst>
          </a:custGeom>
          <a:ln w="13716">
            <a:solidFill>
              <a:srgbClr val="FFFFFF"/>
            </a:solidFill>
          </a:ln>
        </p:spPr>
        <p:txBody>
          <a:bodyPr wrap="square" lIns="0" tIns="0" rIns="0" bIns="0" rtlCol="0"/>
          <a:lstStyle/>
          <a:p>
            <a:endParaRPr/>
          </a:p>
        </p:txBody>
      </p:sp>
      <p:sp>
        <p:nvSpPr>
          <p:cNvPr id="14" name="object 14"/>
          <p:cNvSpPr/>
          <p:nvPr/>
        </p:nvSpPr>
        <p:spPr>
          <a:xfrm>
            <a:off x="119151" y="3140560"/>
            <a:ext cx="8924059" cy="0"/>
          </a:xfrm>
          <a:custGeom>
            <a:avLst/>
            <a:gdLst/>
            <a:ahLst/>
            <a:cxnLst/>
            <a:rect l="l" t="t" r="r" b="b"/>
            <a:pathLst>
              <a:path w="9816465">
                <a:moveTo>
                  <a:pt x="0" y="0"/>
                </a:moveTo>
                <a:lnTo>
                  <a:pt x="9816084" y="0"/>
                </a:lnTo>
              </a:path>
            </a:pathLst>
          </a:custGeom>
          <a:ln w="13716">
            <a:solidFill>
              <a:srgbClr val="FFFFFF"/>
            </a:solidFill>
          </a:ln>
        </p:spPr>
        <p:txBody>
          <a:bodyPr wrap="square" lIns="0" tIns="0" rIns="0" bIns="0" rtlCol="0"/>
          <a:lstStyle/>
          <a:p>
            <a:endParaRPr/>
          </a:p>
        </p:txBody>
      </p:sp>
      <p:sp>
        <p:nvSpPr>
          <p:cNvPr id="15" name="object 15"/>
          <p:cNvSpPr/>
          <p:nvPr/>
        </p:nvSpPr>
        <p:spPr>
          <a:xfrm>
            <a:off x="119151" y="3392020"/>
            <a:ext cx="8924059" cy="0"/>
          </a:xfrm>
          <a:custGeom>
            <a:avLst/>
            <a:gdLst/>
            <a:ahLst/>
            <a:cxnLst/>
            <a:rect l="l" t="t" r="r" b="b"/>
            <a:pathLst>
              <a:path w="9816465">
                <a:moveTo>
                  <a:pt x="0" y="0"/>
                </a:moveTo>
                <a:lnTo>
                  <a:pt x="9816084" y="0"/>
                </a:lnTo>
              </a:path>
            </a:pathLst>
          </a:custGeom>
          <a:ln w="13716">
            <a:solidFill>
              <a:srgbClr val="FFFFFF"/>
            </a:solidFill>
          </a:ln>
        </p:spPr>
        <p:txBody>
          <a:bodyPr wrap="square" lIns="0" tIns="0" rIns="0" bIns="0" rtlCol="0"/>
          <a:lstStyle/>
          <a:p>
            <a:endParaRPr/>
          </a:p>
        </p:txBody>
      </p:sp>
      <p:sp>
        <p:nvSpPr>
          <p:cNvPr id="16" name="object 16"/>
          <p:cNvSpPr/>
          <p:nvPr/>
        </p:nvSpPr>
        <p:spPr>
          <a:xfrm>
            <a:off x="119151" y="3630033"/>
            <a:ext cx="8924059" cy="0"/>
          </a:xfrm>
          <a:custGeom>
            <a:avLst/>
            <a:gdLst/>
            <a:ahLst/>
            <a:cxnLst/>
            <a:rect l="l" t="t" r="r" b="b"/>
            <a:pathLst>
              <a:path w="9816465">
                <a:moveTo>
                  <a:pt x="0" y="0"/>
                </a:moveTo>
                <a:lnTo>
                  <a:pt x="9816084" y="0"/>
                </a:lnTo>
              </a:path>
            </a:pathLst>
          </a:custGeom>
          <a:ln w="13716">
            <a:solidFill>
              <a:srgbClr val="FFFFFF"/>
            </a:solidFill>
          </a:ln>
        </p:spPr>
        <p:txBody>
          <a:bodyPr wrap="square" lIns="0" tIns="0" rIns="0" bIns="0" rtlCol="0"/>
          <a:lstStyle/>
          <a:p>
            <a:endParaRPr/>
          </a:p>
        </p:txBody>
      </p:sp>
      <p:sp>
        <p:nvSpPr>
          <p:cNvPr id="17" name="object 17"/>
          <p:cNvSpPr/>
          <p:nvPr/>
        </p:nvSpPr>
        <p:spPr>
          <a:xfrm>
            <a:off x="119151" y="3881493"/>
            <a:ext cx="8924059" cy="0"/>
          </a:xfrm>
          <a:custGeom>
            <a:avLst/>
            <a:gdLst/>
            <a:ahLst/>
            <a:cxnLst/>
            <a:rect l="l" t="t" r="r" b="b"/>
            <a:pathLst>
              <a:path w="9816465">
                <a:moveTo>
                  <a:pt x="0" y="0"/>
                </a:moveTo>
                <a:lnTo>
                  <a:pt x="9816084" y="0"/>
                </a:lnTo>
              </a:path>
            </a:pathLst>
          </a:custGeom>
          <a:ln w="13716">
            <a:solidFill>
              <a:srgbClr val="FFFFFF"/>
            </a:solidFill>
          </a:ln>
        </p:spPr>
        <p:txBody>
          <a:bodyPr wrap="square" lIns="0" tIns="0" rIns="0" bIns="0" rtlCol="0"/>
          <a:lstStyle/>
          <a:p>
            <a:endParaRPr/>
          </a:p>
        </p:txBody>
      </p:sp>
      <p:sp>
        <p:nvSpPr>
          <p:cNvPr id="18" name="object 18"/>
          <p:cNvSpPr/>
          <p:nvPr/>
        </p:nvSpPr>
        <p:spPr>
          <a:xfrm>
            <a:off x="125384" y="2166321"/>
            <a:ext cx="0" cy="1966072"/>
          </a:xfrm>
          <a:custGeom>
            <a:avLst/>
            <a:gdLst/>
            <a:ahLst/>
            <a:cxnLst/>
            <a:rect l="l" t="t" r="r" b="b"/>
            <a:pathLst>
              <a:path h="2228215">
                <a:moveTo>
                  <a:pt x="0" y="0"/>
                </a:moveTo>
                <a:lnTo>
                  <a:pt x="0" y="2228088"/>
                </a:lnTo>
              </a:path>
            </a:pathLst>
          </a:custGeom>
          <a:ln w="13716">
            <a:solidFill>
              <a:srgbClr val="FFFFFF"/>
            </a:solidFill>
          </a:ln>
        </p:spPr>
        <p:txBody>
          <a:bodyPr wrap="square" lIns="0" tIns="0" rIns="0" bIns="0" rtlCol="0"/>
          <a:lstStyle/>
          <a:p>
            <a:endParaRPr/>
          </a:p>
        </p:txBody>
      </p:sp>
      <p:sp>
        <p:nvSpPr>
          <p:cNvPr id="19" name="object 19"/>
          <p:cNvSpPr/>
          <p:nvPr/>
        </p:nvSpPr>
        <p:spPr>
          <a:xfrm>
            <a:off x="9036627" y="2166321"/>
            <a:ext cx="0" cy="1966072"/>
          </a:xfrm>
          <a:custGeom>
            <a:avLst/>
            <a:gdLst/>
            <a:ahLst/>
            <a:cxnLst/>
            <a:rect l="l" t="t" r="r" b="b"/>
            <a:pathLst>
              <a:path h="2228215">
                <a:moveTo>
                  <a:pt x="0" y="0"/>
                </a:moveTo>
                <a:lnTo>
                  <a:pt x="0" y="2228088"/>
                </a:lnTo>
              </a:path>
            </a:pathLst>
          </a:custGeom>
          <a:ln w="13716">
            <a:solidFill>
              <a:srgbClr val="FFFFFF"/>
            </a:solidFill>
          </a:ln>
        </p:spPr>
        <p:txBody>
          <a:bodyPr wrap="square" lIns="0" tIns="0" rIns="0" bIns="0" rtlCol="0"/>
          <a:lstStyle/>
          <a:p>
            <a:endParaRPr/>
          </a:p>
        </p:txBody>
      </p:sp>
      <p:sp>
        <p:nvSpPr>
          <p:cNvPr id="20" name="object 20"/>
          <p:cNvSpPr/>
          <p:nvPr/>
        </p:nvSpPr>
        <p:spPr>
          <a:xfrm>
            <a:off x="119151" y="2172372"/>
            <a:ext cx="8924059" cy="0"/>
          </a:xfrm>
          <a:custGeom>
            <a:avLst/>
            <a:gdLst/>
            <a:ahLst/>
            <a:cxnLst/>
            <a:rect l="l" t="t" r="r" b="b"/>
            <a:pathLst>
              <a:path w="9816465">
                <a:moveTo>
                  <a:pt x="0" y="0"/>
                </a:moveTo>
                <a:lnTo>
                  <a:pt x="9816084" y="0"/>
                </a:lnTo>
              </a:path>
            </a:pathLst>
          </a:custGeom>
          <a:ln w="13716">
            <a:solidFill>
              <a:srgbClr val="FFFFFF"/>
            </a:solidFill>
          </a:ln>
        </p:spPr>
        <p:txBody>
          <a:bodyPr wrap="square" lIns="0" tIns="0" rIns="0" bIns="0" rtlCol="0"/>
          <a:lstStyle/>
          <a:p>
            <a:endParaRPr/>
          </a:p>
        </p:txBody>
      </p:sp>
      <p:sp>
        <p:nvSpPr>
          <p:cNvPr id="21" name="object 21"/>
          <p:cNvSpPr/>
          <p:nvPr/>
        </p:nvSpPr>
        <p:spPr>
          <a:xfrm>
            <a:off x="119151" y="4125557"/>
            <a:ext cx="8924059" cy="0"/>
          </a:xfrm>
          <a:custGeom>
            <a:avLst/>
            <a:gdLst/>
            <a:ahLst/>
            <a:cxnLst/>
            <a:rect l="l" t="t" r="r" b="b"/>
            <a:pathLst>
              <a:path w="9816465">
                <a:moveTo>
                  <a:pt x="0" y="0"/>
                </a:moveTo>
                <a:lnTo>
                  <a:pt x="9816084" y="0"/>
                </a:lnTo>
              </a:path>
            </a:pathLst>
          </a:custGeom>
          <a:ln w="15240">
            <a:solidFill>
              <a:srgbClr val="FFFFFF"/>
            </a:solidFill>
          </a:ln>
        </p:spPr>
        <p:txBody>
          <a:bodyPr wrap="square" lIns="0" tIns="0" rIns="0" bIns="0" rtlCol="0"/>
          <a:lstStyle/>
          <a:p>
            <a:endParaRPr/>
          </a:p>
        </p:txBody>
      </p:sp>
      <p:graphicFrame>
        <p:nvGraphicFramePr>
          <p:cNvPr id="22" name="object 22"/>
          <p:cNvGraphicFramePr>
            <a:graphicFrameLocks noGrp="1"/>
          </p:cNvGraphicFramePr>
          <p:nvPr/>
        </p:nvGraphicFramePr>
        <p:xfrm>
          <a:off x="185896" y="2166322"/>
          <a:ext cx="8769350" cy="2697255"/>
        </p:xfrm>
        <a:graphic>
          <a:graphicData uri="http://schemas.openxmlformats.org/drawingml/2006/table">
            <a:tbl>
              <a:tblPr firstRow="1" bandRow="1">
                <a:tableStyleId>{2D5ABB26-0587-4C30-8999-92F81FD0307C}</a:tableStyleId>
              </a:tblPr>
              <a:tblGrid>
                <a:gridCol w="2952173"/>
                <a:gridCol w="3453245"/>
                <a:gridCol w="2363932"/>
              </a:tblGrid>
              <a:tr h="248771">
                <a:tc>
                  <a:txBody>
                    <a:bodyPr/>
                    <a:lstStyle/>
                    <a:p>
                      <a:pPr marL="31750">
                        <a:lnSpc>
                          <a:spcPct val="100000"/>
                        </a:lnSpc>
                        <a:spcBef>
                          <a:spcPts val="305"/>
                        </a:spcBef>
                        <a:tabLst>
                          <a:tab pos="532765" algn="l"/>
                        </a:tabLst>
                      </a:pPr>
                      <a:r>
                        <a:rPr sz="1200" spc="45" dirty="0">
                          <a:latin typeface="Times New Roman"/>
                          <a:cs typeface="Times New Roman"/>
                        </a:rPr>
                        <a:t>NO.	</a:t>
                      </a:r>
                      <a:r>
                        <a:rPr sz="1200" spc="-15" dirty="0">
                          <a:latin typeface="Times New Roman"/>
                          <a:cs typeface="Times New Roman"/>
                        </a:rPr>
                        <a:t>NAMA </a:t>
                      </a:r>
                      <a:r>
                        <a:rPr sz="1200" spc="30" dirty="0">
                          <a:latin typeface="Times New Roman"/>
                          <a:cs typeface="Times New Roman"/>
                        </a:rPr>
                        <a:t>PELABUHAN</a:t>
                      </a:r>
                      <a:r>
                        <a:rPr sz="1200" spc="114" dirty="0">
                          <a:latin typeface="Times New Roman"/>
                          <a:cs typeface="Times New Roman"/>
                        </a:rPr>
                        <a:t> </a:t>
                      </a:r>
                      <a:r>
                        <a:rPr sz="1200" spc="25" dirty="0">
                          <a:latin typeface="Times New Roman"/>
                          <a:cs typeface="Times New Roman"/>
                        </a:rPr>
                        <a:t>PERIKANAN</a:t>
                      </a:r>
                      <a:endParaRPr sz="1200">
                        <a:latin typeface="Times New Roman"/>
                        <a:cs typeface="Times New Roman"/>
                      </a:endParaRPr>
                    </a:p>
                  </a:txBody>
                  <a:tcPr marL="0" marR="0" marT="34177" marB="0"/>
                </a:tc>
                <a:tc>
                  <a:txBody>
                    <a:bodyPr/>
                    <a:lstStyle/>
                    <a:p>
                      <a:pPr marL="32384" algn="ctr">
                        <a:lnSpc>
                          <a:spcPct val="100000"/>
                        </a:lnSpc>
                        <a:spcBef>
                          <a:spcPts val="305"/>
                        </a:spcBef>
                      </a:pPr>
                      <a:r>
                        <a:rPr sz="1200" spc="15" dirty="0">
                          <a:latin typeface="Times New Roman"/>
                          <a:cs typeface="Times New Roman"/>
                        </a:rPr>
                        <a:t>STATUS</a:t>
                      </a:r>
                      <a:endParaRPr sz="1200">
                        <a:latin typeface="Times New Roman"/>
                        <a:cs typeface="Times New Roman"/>
                      </a:endParaRPr>
                    </a:p>
                  </a:txBody>
                  <a:tcPr marL="0" marR="0" marT="34177" marB="0"/>
                </a:tc>
                <a:tc>
                  <a:txBody>
                    <a:bodyPr/>
                    <a:lstStyle/>
                    <a:p>
                      <a:pPr marL="768985">
                        <a:lnSpc>
                          <a:spcPct val="100000"/>
                        </a:lnSpc>
                        <a:spcBef>
                          <a:spcPts val="305"/>
                        </a:spcBef>
                      </a:pPr>
                      <a:r>
                        <a:rPr sz="1200" spc="30" dirty="0">
                          <a:latin typeface="Times New Roman"/>
                          <a:cs typeface="Times New Roman"/>
                        </a:rPr>
                        <a:t>KETERANGAN</a:t>
                      </a:r>
                      <a:endParaRPr sz="1200">
                        <a:latin typeface="Times New Roman"/>
                        <a:cs typeface="Times New Roman"/>
                      </a:endParaRPr>
                    </a:p>
                  </a:txBody>
                  <a:tcPr marL="0" marR="0" marT="34177" marB="0"/>
                </a:tc>
              </a:tr>
              <a:tr h="237565">
                <a:tc>
                  <a:txBody>
                    <a:bodyPr/>
                    <a:lstStyle/>
                    <a:p>
                      <a:pPr marL="110489">
                        <a:lnSpc>
                          <a:spcPct val="100000"/>
                        </a:lnSpc>
                        <a:spcBef>
                          <a:spcPts val="204"/>
                        </a:spcBef>
                        <a:tabLst>
                          <a:tab pos="504825" algn="l"/>
                        </a:tabLst>
                      </a:pPr>
                      <a:r>
                        <a:rPr sz="1200" spc="55" dirty="0">
                          <a:latin typeface="Times New Roman"/>
                          <a:cs typeface="Times New Roman"/>
                        </a:rPr>
                        <a:t>1.	PP.</a:t>
                      </a:r>
                      <a:r>
                        <a:rPr sz="1200" spc="40" dirty="0">
                          <a:latin typeface="Times New Roman"/>
                          <a:cs typeface="Times New Roman"/>
                        </a:rPr>
                        <a:t> </a:t>
                      </a:r>
                      <a:r>
                        <a:rPr sz="1200" spc="35" dirty="0">
                          <a:latin typeface="Times New Roman"/>
                          <a:cs typeface="Times New Roman"/>
                        </a:rPr>
                        <a:t>Kumai</a:t>
                      </a:r>
                      <a:endParaRPr sz="1200">
                        <a:latin typeface="Times New Roman"/>
                        <a:cs typeface="Times New Roman"/>
                      </a:endParaRPr>
                    </a:p>
                  </a:txBody>
                  <a:tcPr marL="0" marR="0" marT="22971" marB="0"/>
                </a:tc>
                <a:tc>
                  <a:txBody>
                    <a:bodyPr/>
                    <a:lstStyle/>
                    <a:p>
                      <a:pPr marL="88900">
                        <a:lnSpc>
                          <a:spcPct val="100000"/>
                        </a:lnSpc>
                        <a:spcBef>
                          <a:spcPts val="204"/>
                        </a:spcBef>
                      </a:pPr>
                      <a:r>
                        <a:rPr sz="1200" spc="90" dirty="0">
                          <a:latin typeface="Times New Roman"/>
                          <a:cs typeface="Times New Roman"/>
                        </a:rPr>
                        <a:t>Lembaga </a:t>
                      </a:r>
                      <a:r>
                        <a:rPr sz="1200" spc="75" dirty="0">
                          <a:latin typeface="Times New Roman"/>
                          <a:cs typeface="Times New Roman"/>
                        </a:rPr>
                        <a:t>Pengelola </a:t>
                      </a:r>
                      <a:r>
                        <a:rPr sz="1200" spc="50" dirty="0">
                          <a:latin typeface="Times New Roman"/>
                          <a:cs typeface="Times New Roman"/>
                        </a:rPr>
                        <a:t>UPTD </a:t>
                      </a:r>
                      <a:r>
                        <a:rPr sz="1200" spc="55" dirty="0">
                          <a:latin typeface="Times New Roman"/>
                          <a:cs typeface="Times New Roman"/>
                        </a:rPr>
                        <a:t>PP.</a:t>
                      </a:r>
                      <a:r>
                        <a:rPr sz="1200" spc="-100" dirty="0">
                          <a:latin typeface="Times New Roman"/>
                          <a:cs typeface="Times New Roman"/>
                        </a:rPr>
                        <a:t> </a:t>
                      </a:r>
                      <a:r>
                        <a:rPr sz="1200" spc="35" dirty="0">
                          <a:latin typeface="Times New Roman"/>
                          <a:cs typeface="Times New Roman"/>
                        </a:rPr>
                        <a:t>Kumai</a:t>
                      </a:r>
                      <a:endParaRPr sz="1200">
                        <a:latin typeface="Times New Roman"/>
                        <a:cs typeface="Times New Roman"/>
                      </a:endParaRPr>
                    </a:p>
                  </a:txBody>
                  <a:tcPr marL="0" marR="0" marT="22971" marB="0"/>
                </a:tc>
                <a:tc>
                  <a:txBody>
                    <a:bodyPr/>
                    <a:lstStyle/>
                    <a:p>
                      <a:pPr marL="97155">
                        <a:lnSpc>
                          <a:spcPct val="100000"/>
                        </a:lnSpc>
                        <a:spcBef>
                          <a:spcPts val="204"/>
                        </a:spcBef>
                      </a:pPr>
                      <a:r>
                        <a:rPr sz="1200" spc="60" dirty="0">
                          <a:latin typeface="Times New Roman"/>
                          <a:cs typeface="Times New Roman"/>
                        </a:rPr>
                        <a:t>Membawahi </a:t>
                      </a:r>
                      <a:r>
                        <a:rPr sz="1200" spc="55" dirty="0">
                          <a:latin typeface="Times New Roman"/>
                          <a:cs typeface="Times New Roman"/>
                        </a:rPr>
                        <a:t>PP. </a:t>
                      </a:r>
                      <a:r>
                        <a:rPr sz="1200" spc="50" dirty="0">
                          <a:latin typeface="Times New Roman"/>
                          <a:cs typeface="Times New Roman"/>
                        </a:rPr>
                        <a:t>Kuala</a:t>
                      </a:r>
                      <a:r>
                        <a:rPr sz="1200" spc="10" dirty="0">
                          <a:latin typeface="Times New Roman"/>
                          <a:cs typeface="Times New Roman"/>
                        </a:rPr>
                        <a:t> </a:t>
                      </a:r>
                      <a:r>
                        <a:rPr sz="1200" spc="60" dirty="0">
                          <a:latin typeface="Times New Roman"/>
                          <a:cs typeface="Times New Roman"/>
                        </a:rPr>
                        <a:t>Jelai</a:t>
                      </a:r>
                      <a:endParaRPr sz="1200">
                        <a:latin typeface="Times New Roman"/>
                        <a:cs typeface="Times New Roman"/>
                      </a:endParaRPr>
                    </a:p>
                  </a:txBody>
                  <a:tcPr marL="0" marR="0" marT="22971" marB="0"/>
                </a:tc>
              </a:tr>
              <a:tr h="246529">
                <a:tc>
                  <a:txBody>
                    <a:bodyPr/>
                    <a:lstStyle/>
                    <a:p>
                      <a:pPr marL="110489">
                        <a:lnSpc>
                          <a:spcPct val="100000"/>
                        </a:lnSpc>
                        <a:spcBef>
                          <a:spcPts val="204"/>
                        </a:spcBef>
                        <a:tabLst>
                          <a:tab pos="504825" algn="l"/>
                        </a:tabLst>
                      </a:pPr>
                      <a:r>
                        <a:rPr sz="1200" spc="55" dirty="0">
                          <a:latin typeface="Times New Roman"/>
                          <a:cs typeface="Times New Roman"/>
                        </a:rPr>
                        <a:t>2.	PP. </a:t>
                      </a:r>
                      <a:r>
                        <a:rPr sz="1200" spc="50" dirty="0">
                          <a:latin typeface="Times New Roman"/>
                          <a:cs typeface="Times New Roman"/>
                        </a:rPr>
                        <a:t>Kuala</a:t>
                      </a:r>
                      <a:r>
                        <a:rPr sz="1200" spc="30" dirty="0">
                          <a:latin typeface="Times New Roman"/>
                          <a:cs typeface="Times New Roman"/>
                        </a:rPr>
                        <a:t> </a:t>
                      </a:r>
                      <a:r>
                        <a:rPr sz="1200" spc="105" dirty="0">
                          <a:latin typeface="Times New Roman"/>
                          <a:cs typeface="Times New Roman"/>
                        </a:rPr>
                        <a:t>Pembuang</a:t>
                      </a:r>
                      <a:endParaRPr sz="1200">
                        <a:latin typeface="Times New Roman"/>
                        <a:cs typeface="Times New Roman"/>
                      </a:endParaRPr>
                    </a:p>
                  </a:txBody>
                  <a:tcPr marL="0" marR="0" marT="22971" marB="0"/>
                </a:tc>
                <a:tc>
                  <a:txBody>
                    <a:bodyPr/>
                    <a:lstStyle/>
                    <a:p>
                      <a:pPr marL="88900">
                        <a:lnSpc>
                          <a:spcPct val="100000"/>
                        </a:lnSpc>
                        <a:spcBef>
                          <a:spcPts val="204"/>
                        </a:spcBef>
                      </a:pPr>
                      <a:r>
                        <a:rPr sz="1200" spc="90" dirty="0">
                          <a:latin typeface="Times New Roman"/>
                          <a:cs typeface="Times New Roman"/>
                        </a:rPr>
                        <a:t>Lembaga </a:t>
                      </a:r>
                      <a:r>
                        <a:rPr sz="1200" spc="75" dirty="0">
                          <a:latin typeface="Times New Roman"/>
                          <a:cs typeface="Times New Roman"/>
                        </a:rPr>
                        <a:t>Pengelola </a:t>
                      </a:r>
                      <a:r>
                        <a:rPr sz="1200" spc="50" dirty="0">
                          <a:latin typeface="Times New Roman"/>
                          <a:cs typeface="Times New Roman"/>
                        </a:rPr>
                        <a:t>UPTD </a:t>
                      </a:r>
                      <a:r>
                        <a:rPr sz="1200" spc="55" dirty="0">
                          <a:latin typeface="Times New Roman"/>
                          <a:cs typeface="Times New Roman"/>
                        </a:rPr>
                        <a:t>PP. </a:t>
                      </a:r>
                      <a:r>
                        <a:rPr sz="1200" spc="50" dirty="0">
                          <a:latin typeface="Times New Roman"/>
                          <a:cs typeface="Times New Roman"/>
                        </a:rPr>
                        <a:t>Kuala</a:t>
                      </a:r>
                      <a:r>
                        <a:rPr sz="1200" spc="-130" dirty="0">
                          <a:latin typeface="Times New Roman"/>
                          <a:cs typeface="Times New Roman"/>
                        </a:rPr>
                        <a:t> </a:t>
                      </a:r>
                      <a:r>
                        <a:rPr sz="1200" spc="110" dirty="0">
                          <a:latin typeface="Times New Roman"/>
                          <a:cs typeface="Times New Roman"/>
                        </a:rPr>
                        <a:t>Pembuang</a:t>
                      </a:r>
                      <a:endParaRPr sz="1200">
                        <a:latin typeface="Times New Roman"/>
                        <a:cs typeface="Times New Roman"/>
                      </a:endParaRPr>
                    </a:p>
                  </a:txBody>
                  <a:tcPr marL="0" marR="0" marT="22971" marB="0"/>
                </a:tc>
                <a:tc>
                  <a:txBody>
                    <a:bodyPr/>
                    <a:lstStyle/>
                    <a:p>
                      <a:pPr marL="97155">
                        <a:lnSpc>
                          <a:spcPct val="100000"/>
                        </a:lnSpc>
                        <a:spcBef>
                          <a:spcPts val="204"/>
                        </a:spcBef>
                      </a:pPr>
                      <a:r>
                        <a:rPr sz="1200" spc="60" dirty="0">
                          <a:latin typeface="Times New Roman"/>
                          <a:cs typeface="Times New Roman"/>
                        </a:rPr>
                        <a:t>Membawahi </a:t>
                      </a:r>
                      <a:r>
                        <a:rPr sz="1200" spc="55" dirty="0">
                          <a:latin typeface="Times New Roman"/>
                          <a:cs typeface="Times New Roman"/>
                        </a:rPr>
                        <a:t>PP. </a:t>
                      </a:r>
                      <a:r>
                        <a:rPr sz="1200" spc="35" dirty="0">
                          <a:latin typeface="Times New Roman"/>
                          <a:cs typeface="Times New Roman"/>
                        </a:rPr>
                        <a:t>Ujung</a:t>
                      </a:r>
                      <a:r>
                        <a:rPr sz="1200" dirty="0">
                          <a:latin typeface="Times New Roman"/>
                          <a:cs typeface="Times New Roman"/>
                        </a:rPr>
                        <a:t> </a:t>
                      </a:r>
                      <a:r>
                        <a:rPr sz="1200" spc="105" dirty="0">
                          <a:latin typeface="Times New Roman"/>
                          <a:cs typeface="Times New Roman"/>
                        </a:rPr>
                        <a:t>Pandaran</a:t>
                      </a:r>
                      <a:endParaRPr sz="1200">
                        <a:latin typeface="Times New Roman"/>
                        <a:cs typeface="Times New Roman"/>
                      </a:endParaRPr>
                    </a:p>
                  </a:txBody>
                  <a:tcPr marL="0" marR="0" marT="22971" marB="0"/>
                </a:tc>
              </a:tr>
              <a:tr h="246529">
                <a:tc>
                  <a:txBody>
                    <a:bodyPr/>
                    <a:lstStyle/>
                    <a:p>
                      <a:pPr marL="110489">
                        <a:lnSpc>
                          <a:spcPct val="100000"/>
                        </a:lnSpc>
                        <a:spcBef>
                          <a:spcPts val="285"/>
                        </a:spcBef>
                        <a:tabLst>
                          <a:tab pos="504825" algn="l"/>
                        </a:tabLst>
                      </a:pPr>
                      <a:r>
                        <a:rPr sz="1200" spc="55" dirty="0">
                          <a:latin typeface="Times New Roman"/>
                          <a:cs typeface="Times New Roman"/>
                        </a:rPr>
                        <a:t>3.	PP. </a:t>
                      </a:r>
                      <a:r>
                        <a:rPr sz="1200" spc="75" dirty="0">
                          <a:latin typeface="Times New Roman"/>
                          <a:cs typeface="Times New Roman"/>
                        </a:rPr>
                        <a:t>Selat</a:t>
                      </a:r>
                      <a:r>
                        <a:rPr sz="1200" spc="30" dirty="0">
                          <a:latin typeface="Times New Roman"/>
                          <a:cs typeface="Times New Roman"/>
                        </a:rPr>
                        <a:t> </a:t>
                      </a:r>
                      <a:r>
                        <a:rPr sz="1200" spc="65" dirty="0">
                          <a:latin typeface="Times New Roman"/>
                          <a:cs typeface="Times New Roman"/>
                        </a:rPr>
                        <a:t>Jeruju</a:t>
                      </a:r>
                      <a:endParaRPr sz="1200">
                        <a:latin typeface="Times New Roman"/>
                        <a:cs typeface="Times New Roman"/>
                      </a:endParaRPr>
                    </a:p>
                  </a:txBody>
                  <a:tcPr marL="0" marR="0" marT="31937" marB="0"/>
                </a:tc>
                <a:tc>
                  <a:txBody>
                    <a:bodyPr/>
                    <a:lstStyle/>
                    <a:p>
                      <a:pPr marL="88900">
                        <a:lnSpc>
                          <a:spcPct val="100000"/>
                        </a:lnSpc>
                        <a:spcBef>
                          <a:spcPts val="285"/>
                        </a:spcBef>
                      </a:pPr>
                      <a:r>
                        <a:rPr sz="1200" spc="90" dirty="0">
                          <a:latin typeface="Times New Roman"/>
                          <a:cs typeface="Times New Roman"/>
                        </a:rPr>
                        <a:t>Progres </a:t>
                      </a:r>
                      <a:r>
                        <a:rPr sz="1200" spc="65" dirty="0">
                          <a:latin typeface="Times New Roman"/>
                          <a:cs typeface="Times New Roman"/>
                        </a:rPr>
                        <a:t>menuju</a:t>
                      </a:r>
                      <a:r>
                        <a:rPr sz="1200" spc="-45" dirty="0">
                          <a:latin typeface="Times New Roman"/>
                          <a:cs typeface="Times New Roman"/>
                        </a:rPr>
                        <a:t> </a:t>
                      </a:r>
                      <a:r>
                        <a:rPr sz="1200" dirty="0">
                          <a:latin typeface="Times New Roman"/>
                          <a:cs typeface="Times New Roman"/>
                        </a:rPr>
                        <a:t>aktif</a:t>
                      </a:r>
                      <a:endParaRPr sz="1200">
                        <a:latin typeface="Times New Roman"/>
                        <a:cs typeface="Times New Roman"/>
                      </a:endParaRPr>
                    </a:p>
                  </a:txBody>
                  <a:tcPr marL="0" marR="0" marT="31937" marB="0"/>
                </a:tc>
                <a:tc>
                  <a:txBody>
                    <a:bodyPr/>
                    <a:lstStyle/>
                    <a:p>
                      <a:pPr marL="97155">
                        <a:lnSpc>
                          <a:spcPct val="100000"/>
                        </a:lnSpc>
                        <a:spcBef>
                          <a:spcPts val="285"/>
                        </a:spcBef>
                      </a:pPr>
                      <a:r>
                        <a:rPr sz="1200" spc="55" dirty="0">
                          <a:latin typeface="Times New Roman"/>
                          <a:cs typeface="Times New Roman"/>
                        </a:rPr>
                        <a:t>Inventarisasi </a:t>
                      </a:r>
                      <a:r>
                        <a:rPr sz="1200" spc="105" dirty="0">
                          <a:latin typeface="Times New Roman"/>
                          <a:cs typeface="Times New Roman"/>
                        </a:rPr>
                        <a:t>dan </a:t>
                      </a:r>
                      <a:r>
                        <a:rPr sz="1200" spc="20" dirty="0">
                          <a:latin typeface="Times New Roman"/>
                          <a:cs typeface="Times New Roman"/>
                        </a:rPr>
                        <a:t>Identifikasi</a:t>
                      </a:r>
                      <a:r>
                        <a:rPr sz="1200" spc="-90" dirty="0">
                          <a:latin typeface="Times New Roman"/>
                          <a:cs typeface="Times New Roman"/>
                        </a:rPr>
                        <a:t> </a:t>
                      </a:r>
                      <a:r>
                        <a:rPr sz="1200" spc="75" dirty="0">
                          <a:latin typeface="Times New Roman"/>
                          <a:cs typeface="Times New Roman"/>
                        </a:rPr>
                        <a:t>P3D</a:t>
                      </a:r>
                      <a:endParaRPr sz="1200">
                        <a:latin typeface="Times New Roman"/>
                        <a:cs typeface="Times New Roman"/>
                      </a:endParaRPr>
                    </a:p>
                  </a:txBody>
                  <a:tcPr marL="0" marR="0" marT="31937" marB="0"/>
                </a:tc>
              </a:tr>
              <a:tr h="244288">
                <a:tc>
                  <a:txBody>
                    <a:bodyPr/>
                    <a:lstStyle/>
                    <a:p>
                      <a:pPr marL="110489">
                        <a:lnSpc>
                          <a:spcPct val="100000"/>
                        </a:lnSpc>
                        <a:spcBef>
                          <a:spcPts val="204"/>
                        </a:spcBef>
                        <a:tabLst>
                          <a:tab pos="504825" algn="l"/>
                        </a:tabLst>
                      </a:pPr>
                      <a:r>
                        <a:rPr sz="1200" spc="55" dirty="0">
                          <a:latin typeface="Times New Roman"/>
                          <a:cs typeface="Times New Roman"/>
                        </a:rPr>
                        <a:t>4.	PP.</a:t>
                      </a:r>
                      <a:r>
                        <a:rPr sz="1200" spc="40" dirty="0">
                          <a:latin typeface="Times New Roman"/>
                          <a:cs typeface="Times New Roman"/>
                        </a:rPr>
                        <a:t> </a:t>
                      </a:r>
                      <a:r>
                        <a:rPr sz="1200" spc="80" dirty="0">
                          <a:latin typeface="Times New Roman"/>
                          <a:cs typeface="Times New Roman"/>
                        </a:rPr>
                        <a:t>Bahaur</a:t>
                      </a:r>
                      <a:endParaRPr sz="1200">
                        <a:latin typeface="Times New Roman"/>
                        <a:cs typeface="Times New Roman"/>
                      </a:endParaRPr>
                    </a:p>
                  </a:txBody>
                  <a:tcPr marL="0" marR="0" marT="22971" marB="0"/>
                </a:tc>
                <a:tc>
                  <a:txBody>
                    <a:bodyPr/>
                    <a:lstStyle/>
                    <a:p>
                      <a:pPr marL="88900">
                        <a:lnSpc>
                          <a:spcPct val="100000"/>
                        </a:lnSpc>
                        <a:spcBef>
                          <a:spcPts val="204"/>
                        </a:spcBef>
                      </a:pPr>
                      <a:r>
                        <a:rPr sz="1200" spc="90" dirty="0">
                          <a:latin typeface="Times New Roman"/>
                          <a:cs typeface="Times New Roman"/>
                        </a:rPr>
                        <a:t>Progres </a:t>
                      </a:r>
                      <a:r>
                        <a:rPr sz="1200" spc="65" dirty="0">
                          <a:latin typeface="Times New Roman"/>
                          <a:cs typeface="Times New Roman"/>
                        </a:rPr>
                        <a:t>menuju</a:t>
                      </a:r>
                      <a:r>
                        <a:rPr sz="1200" spc="-45" dirty="0">
                          <a:latin typeface="Times New Roman"/>
                          <a:cs typeface="Times New Roman"/>
                        </a:rPr>
                        <a:t> </a:t>
                      </a:r>
                      <a:r>
                        <a:rPr sz="1200" dirty="0">
                          <a:latin typeface="Times New Roman"/>
                          <a:cs typeface="Times New Roman"/>
                        </a:rPr>
                        <a:t>aktif</a:t>
                      </a:r>
                      <a:endParaRPr sz="1200">
                        <a:latin typeface="Times New Roman"/>
                        <a:cs typeface="Times New Roman"/>
                      </a:endParaRPr>
                    </a:p>
                  </a:txBody>
                  <a:tcPr marL="0" marR="0" marT="22971" marB="0"/>
                </a:tc>
                <a:tc>
                  <a:txBody>
                    <a:bodyPr/>
                    <a:lstStyle/>
                    <a:p>
                      <a:pPr marL="97155">
                        <a:lnSpc>
                          <a:spcPct val="100000"/>
                        </a:lnSpc>
                        <a:spcBef>
                          <a:spcPts val="204"/>
                        </a:spcBef>
                      </a:pPr>
                      <a:r>
                        <a:rPr sz="1200" spc="55" dirty="0">
                          <a:latin typeface="Times New Roman"/>
                          <a:cs typeface="Times New Roman"/>
                        </a:rPr>
                        <a:t>Inventarisasi </a:t>
                      </a:r>
                      <a:r>
                        <a:rPr sz="1200" spc="105" dirty="0">
                          <a:latin typeface="Times New Roman"/>
                          <a:cs typeface="Times New Roman"/>
                        </a:rPr>
                        <a:t>dan </a:t>
                      </a:r>
                      <a:r>
                        <a:rPr sz="1200" spc="20" dirty="0">
                          <a:latin typeface="Times New Roman"/>
                          <a:cs typeface="Times New Roman"/>
                        </a:rPr>
                        <a:t>Identifikasi</a:t>
                      </a:r>
                      <a:r>
                        <a:rPr sz="1200" spc="-90" dirty="0">
                          <a:latin typeface="Times New Roman"/>
                          <a:cs typeface="Times New Roman"/>
                        </a:rPr>
                        <a:t> </a:t>
                      </a:r>
                      <a:r>
                        <a:rPr sz="1200" spc="75" dirty="0">
                          <a:latin typeface="Times New Roman"/>
                          <a:cs typeface="Times New Roman"/>
                        </a:rPr>
                        <a:t>P3D</a:t>
                      </a:r>
                      <a:endParaRPr sz="1200">
                        <a:latin typeface="Times New Roman"/>
                        <a:cs typeface="Times New Roman"/>
                      </a:endParaRPr>
                    </a:p>
                  </a:txBody>
                  <a:tcPr marL="0" marR="0" marT="22971" marB="0"/>
                </a:tc>
              </a:tr>
              <a:tr h="244288">
                <a:tc>
                  <a:txBody>
                    <a:bodyPr/>
                    <a:lstStyle/>
                    <a:p>
                      <a:pPr marL="110489">
                        <a:lnSpc>
                          <a:spcPct val="100000"/>
                        </a:lnSpc>
                        <a:spcBef>
                          <a:spcPts val="265"/>
                        </a:spcBef>
                        <a:tabLst>
                          <a:tab pos="504825" algn="l"/>
                        </a:tabLst>
                      </a:pPr>
                      <a:r>
                        <a:rPr sz="1200" spc="55" dirty="0">
                          <a:latin typeface="Times New Roman"/>
                          <a:cs typeface="Times New Roman"/>
                        </a:rPr>
                        <a:t>5.	PP.</a:t>
                      </a:r>
                      <a:r>
                        <a:rPr sz="1200" spc="40" dirty="0">
                          <a:latin typeface="Times New Roman"/>
                          <a:cs typeface="Times New Roman"/>
                        </a:rPr>
                        <a:t> </a:t>
                      </a:r>
                      <a:r>
                        <a:rPr sz="1200" spc="60" dirty="0">
                          <a:latin typeface="Times New Roman"/>
                          <a:cs typeface="Times New Roman"/>
                        </a:rPr>
                        <a:t>Batanjung</a:t>
                      </a:r>
                      <a:endParaRPr sz="1200">
                        <a:latin typeface="Times New Roman"/>
                        <a:cs typeface="Times New Roman"/>
                      </a:endParaRPr>
                    </a:p>
                  </a:txBody>
                  <a:tcPr marL="0" marR="0" marT="29696" marB="0"/>
                </a:tc>
                <a:tc>
                  <a:txBody>
                    <a:bodyPr/>
                    <a:lstStyle/>
                    <a:p>
                      <a:pPr marL="88900">
                        <a:lnSpc>
                          <a:spcPct val="100000"/>
                        </a:lnSpc>
                        <a:spcBef>
                          <a:spcPts val="265"/>
                        </a:spcBef>
                      </a:pPr>
                      <a:r>
                        <a:rPr sz="1200" spc="90" dirty="0">
                          <a:latin typeface="Times New Roman"/>
                          <a:cs typeface="Times New Roman"/>
                        </a:rPr>
                        <a:t>Progres </a:t>
                      </a:r>
                      <a:r>
                        <a:rPr sz="1200" spc="65" dirty="0">
                          <a:latin typeface="Times New Roman"/>
                          <a:cs typeface="Times New Roman"/>
                        </a:rPr>
                        <a:t>menuju</a:t>
                      </a:r>
                      <a:r>
                        <a:rPr sz="1200" spc="-45" dirty="0">
                          <a:latin typeface="Times New Roman"/>
                          <a:cs typeface="Times New Roman"/>
                        </a:rPr>
                        <a:t> </a:t>
                      </a:r>
                      <a:r>
                        <a:rPr sz="1200" dirty="0">
                          <a:latin typeface="Times New Roman"/>
                          <a:cs typeface="Times New Roman"/>
                        </a:rPr>
                        <a:t>aktif</a:t>
                      </a:r>
                      <a:endParaRPr sz="1200">
                        <a:latin typeface="Times New Roman"/>
                        <a:cs typeface="Times New Roman"/>
                      </a:endParaRPr>
                    </a:p>
                  </a:txBody>
                  <a:tcPr marL="0" marR="0" marT="29696" marB="0"/>
                </a:tc>
                <a:tc>
                  <a:txBody>
                    <a:bodyPr/>
                    <a:lstStyle/>
                    <a:p>
                      <a:pPr marL="97155">
                        <a:lnSpc>
                          <a:spcPct val="100000"/>
                        </a:lnSpc>
                        <a:spcBef>
                          <a:spcPts val="265"/>
                        </a:spcBef>
                      </a:pPr>
                      <a:r>
                        <a:rPr sz="1200" spc="55" dirty="0">
                          <a:latin typeface="Times New Roman"/>
                          <a:cs typeface="Times New Roman"/>
                        </a:rPr>
                        <a:t>Inventarisasi </a:t>
                      </a:r>
                      <a:r>
                        <a:rPr sz="1200" spc="105" dirty="0">
                          <a:latin typeface="Times New Roman"/>
                          <a:cs typeface="Times New Roman"/>
                        </a:rPr>
                        <a:t>dan </a:t>
                      </a:r>
                      <a:r>
                        <a:rPr sz="1200" spc="20" dirty="0">
                          <a:latin typeface="Times New Roman"/>
                          <a:cs typeface="Times New Roman"/>
                        </a:rPr>
                        <a:t>Identifikasi</a:t>
                      </a:r>
                      <a:r>
                        <a:rPr sz="1200" spc="-90" dirty="0">
                          <a:latin typeface="Times New Roman"/>
                          <a:cs typeface="Times New Roman"/>
                        </a:rPr>
                        <a:t> </a:t>
                      </a:r>
                      <a:r>
                        <a:rPr sz="1200" spc="75" dirty="0">
                          <a:latin typeface="Times New Roman"/>
                          <a:cs typeface="Times New Roman"/>
                        </a:rPr>
                        <a:t>P3D</a:t>
                      </a:r>
                      <a:endParaRPr sz="1200">
                        <a:latin typeface="Times New Roman"/>
                        <a:cs typeface="Times New Roman"/>
                      </a:endParaRPr>
                    </a:p>
                  </a:txBody>
                  <a:tcPr marL="0" marR="0" marT="29696" marB="0"/>
                </a:tc>
              </a:tr>
              <a:tr h="245409">
                <a:tc>
                  <a:txBody>
                    <a:bodyPr/>
                    <a:lstStyle/>
                    <a:p>
                      <a:pPr marL="110489">
                        <a:lnSpc>
                          <a:spcPct val="100000"/>
                        </a:lnSpc>
                        <a:spcBef>
                          <a:spcPts val="229"/>
                        </a:spcBef>
                        <a:tabLst>
                          <a:tab pos="504825" algn="l"/>
                        </a:tabLst>
                      </a:pPr>
                      <a:r>
                        <a:rPr sz="1200" spc="55" dirty="0">
                          <a:latin typeface="Times New Roman"/>
                          <a:cs typeface="Times New Roman"/>
                        </a:rPr>
                        <a:t>6.	PP. </a:t>
                      </a:r>
                      <a:r>
                        <a:rPr sz="1200" spc="50" dirty="0">
                          <a:latin typeface="Times New Roman"/>
                          <a:cs typeface="Times New Roman"/>
                        </a:rPr>
                        <a:t>Kuala</a:t>
                      </a:r>
                      <a:r>
                        <a:rPr sz="1200" spc="30" dirty="0">
                          <a:latin typeface="Times New Roman"/>
                          <a:cs typeface="Times New Roman"/>
                        </a:rPr>
                        <a:t> </a:t>
                      </a:r>
                      <a:r>
                        <a:rPr sz="1200" spc="60" dirty="0">
                          <a:latin typeface="Times New Roman"/>
                          <a:cs typeface="Times New Roman"/>
                        </a:rPr>
                        <a:t>Jelai</a:t>
                      </a:r>
                      <a:endParaRPr sz="1200">
                        <a:latin typeface="Times New Roman"/>
                        <a:cs typeface="Times New Roman"/>
                      </a:endParaRPr>
                    </a:p>
                  </a:txBody>
                  <a:tcPr marL="0" marR="0" marT="25772" marB="0"/>
                </a:tc>
                <a:tc>
                  <a:txBody>
                    <a:bodyPr/>
                    <a:lstStyle/>
                    <a:p>
                      <a:pPr marL="88265">
                        <a:lnSpc>
                          <a:spcPct val="100000"/>
                        </a:lnSpc>
                        <a:spcBef>
                          <a:spcPts val="204"/>
                        </a:spcBef>
                      </a:pPr>
                      <a:r>
                        <a:rPr sz="1200" spc="90" dirty="0">
                          <a:latin typeface="Times New Roman"/>
                          <a:cs typeface="Times New Roman"/>
                        </a:rPr>
                        <a:t>Progres </a:t>
                      </a:r>
                      <a:r>
                        <a:rPr sz="1200" spc="65" dirty="0">
                          <a:latin typeface="Times New Roman"/>
                          <a:cs typeface="Times New Roman"/>
                        </a:rPr>
                        <a:t>menuju</a:t>
                      </a:r>
                      <a:r>
                        <a:rPr sz="1200" spc="-45" dirty="0">
                          <a:latin typeface="Times New Roman"/>
                          <a:cs typeface="Times New Roman"/>
                        </a:rPr>
                        <a:t> </a:t>
                      </a:r>
                      <a:r>
                        <a:rPr sz="1200" dirty="0">
                          <a:latin typeface="Times New Roman"/>
                          <a:cs typeface="Times New Roman"/>
                        </a:rPr>
                        <a:t>aktif</a:t>
                      </a:r>
                      <a:endParaRPr sz="1200">
                        <a:latin typeface="Times New Roman"/>
                        <a:cs typeface="Times New Roman"/>
                      </a:endParaRPr>
                    </a:p>
                  </a:txBody>
                  <a:tcPr marL="0" marR="0" marT="22971" marB="0"/>
                </a:tc>
                <a:tc>
                  <a:txBody>
                    <a:bodyPr/>
                    <a:lstStyle/>
                    <a:p>
                      <a:pPr marL="96520">
                        <a:lnSpc>
                          <a:spcPct val="100000"/>
                        </a:lnSpc>
                        <a:spcBef>
                          <a:spcPts val="204"/>
                        </a:spcBef>
                      </a:pPr>
                      <a:r>
                        <a:rPr sz="1200" spc="55" dirty="0">
                          <a:latin typeface="Times New Roman"/>
                          <a:cs typeface="Times New Roman"/>
                        </a:rPr>
                        <a:t>Inventarisasi </a:t>
                      </a:r>
                      <a:r>
                        <a:rPr sz="1200" spc="105" dirty="0">
                          <a:latin typeface="Times New Roman"/>
                          <a:cs typeface="Times New Roman"/>
                        </a:rPr>
                        <a:t>dan </a:t>
                      </a:r>
                      <a:r>
                        <a:rPr sz="1200" spc="20" dirty="0">
                          <a:latin typeface="Times New Roman"/>
                          <a:cs typeface="Times New Roman"/>
                        </a:rPr>
                        <a:t>Identifikasi</a:t>
                      </a:r>
                      <a:r>
                        <a:rPr sz="1200" spc="-90" dirty="0">
                          <a:latin typeface="Times New Roman"/>
                          <a:cs typeface="Times New Roman"/>
                        </a:rPr>
                        <a:t> </a:t>
                      </a:r>
                      <a:r>
                        <a:rPr sz="1200" spc="80" dirty="0">
                          <a:latin typeface="Times New Roman"/>
                          <a:cs typeface="Times New Roman"/>
                        </a:rPr>
                        <a:t>P3D</a:t>
                      </a:r>
                      <a:endParaRPr sz="1200">
                        <a:latin typeface="Times New Roman"/>
                        <a:cs typeface="Times New Roman"/>
                      </a:endParaRPr>
                    </a:p>
                  </a:txBody>
                  <a:tcPr marL="0" marR="0" marT="22971" marB="0"/>
                </a:tc>
              </a:tr>
              <a:tr h="249891">
                <a:tc>
                  <a:txBody>
                    <a:bodyPr/>
                    <a:lstStyle/>
                    <a:p>
                      <a:pPr marL="110489">
                        <a:lnSpc>
                          <a:spcPct val="100000"/>
                        </a:lnSpc>
                        <a:spcBef>
                          <a:spcPts val="285"/>
                        </a:spcBef>
                        <a:tabLst>
                          <a:tab pos="504825" algn="l"/>
                        </a:tabLst>
                      </a:pPr>
                      <a:r>
                        <a:rPr sz="1200" spc="55" dirty="0">
                          <a:latin typeface="Times New Roman"/>
                          <a:cs typeface="Times New Roman"/>
                        </a:rPr>
                        <a:t>7.	PP. </a:t>
                      </a:r>
                      <a:r>
                        <a:rPr sz="1200" spc="30" dirty="0">
                          <a:latin typeface="Times New Roman"/>
                          <a:cs typeface="Times New Roman"/>
                        </a:rPr>
                        <a:t>Ujung </a:t>
                      </a:r>
                      <a:r>
                        <a:rPr sz="1200" spc="105" dirty="0">
                          <a:latin typeface="Times New Roman"/>
                          <a:cs typeface="Times New Roman"/>
                        </a:rPr>
                        <a:t>Pandaran</a:t>
                      </a:r>
                      <a:endParaRPr sz="1200">
                        <a:latin typeface="Times New Roman"/>
                        <a:cs typeface="Times New Roman"/>
                      </a:endParaRPr>
                    </a:p>
                  </a:txBody>
                  <a:tcPr marL="0" marR="0" marT="31937" marB="0"/>
                </a:tc>
                <a:tc>
                  <a:txBody>
                    <a:bodyPr/>
                    <a:lstStyle/>
                    <a:p>
                      <a:pPr marL="88265">
                        <a:lnSpc>
                          <a:spcPct val="100000"/>
                        </a:lnSpc>
                        <a:spcBef>
                          <a:spcPts val="250"/>
                        </a:spcBef>
                      </a:pPr>
                      <a:r>
                        <a:rPr sz="1200" spc="90" dirty="0">
                          <a:latin typeface="Times New Roman"/>
                          <a:cs typeface="Times New Roman"/>
                        </a:rPr>
                        <a:t>Progres </a:t>
                      </a:r>
                      <a:r>
                        <a:rPr sz="1200" spc="65" dirty="0">
                          <a:latin typeface="Times New Roman"/>
                          <a:cs typeface="Times New Roman"/>
                        </a:rPr>
                        <a:t>menuju</a:t>
                      </a:r>
                      <a:r>
                        <a:rPr sz="1200" spc="-45" dirty="0">
                          <a:latin typeface="Times New Roman"/>
                          <a:cs typeface="Times New Roman"/>
                        </a:rPr>
                        <a:t> </a:t>
                      </a:r>
                      <a:r>
                        <a:rPr sz="1200" dirty="0">
                          <a:latin typeface="Times New Roman"/>
                          <a:cs typeface="Times New Roman"/>
                        </a:rPr>
                        <a:t>aktif</a:t>
                      </a:r>
                      <a:endParaRPr sz="1200">
                        <a:latin typeface="Times New Roman"/>
                        <a:cs typeface="Times New Roman"/>
                      </a:endParaRPr>
                    </a:p>
                  </a:txBody>
                  <a:tcPr marL="0" marR="0" marT="28015" marB="0"/>
                </a:tc>
                <a:tc>
                  <a:txBody>
                    <a:bodyPr/>
                    <a:lstStyle/>
                    <a:p>
                      <a:pPr marL="96520">
                        <a:lnSpc>
                          <a:spcPct val="100000"/>
                        </a:lnSpc>
                        <a:spcBef>
                          <a:spcPts val="250"/>
                        </a:spcBef>
                      </a:pPr>
                      <a:r>
                        <a:rPr sz="1200" spc="55" dirty="0">
                          <a:latin typeface="Times New Roman"/>
                          <a:cs typeface="Times New Roman"/>
                        </a:rPr>
                        <a:t>Inventarisasi </a:t>
                      </a:r>
                      <a:r>
                        <a:rPr sz="1200" spc="105" dirty="0">
                          <a:latin typeface="Times New Roman"/>
                          <a:cs typeface="Times New Roman"/>
                        </a:rPr>
                        <a:t>dan </a:t>
                      </a:r>
                      <a:r>
                        <a:rPr sz="1200" spc="20" dirty="0">
                          <a:latin typeface="Times New Roman"/>
                          <a:cs typeface="Times New Roman"/>
                        </a:rPr>
                        <a:t>Identifikasi</a:t>
                      </a:r>
                      <a:r>
                        <a:rPr sz="1200" spc="-90" dirty="0">
                          <a:latin typeface="Times New Roman"/>
                          <a:cs typeface="Times New Roman"/>
                        </a:rPr>
                        <a:t> </a:t>
                      </a:r>
                      <a:r>
                        <a:rPr sz="1200" spc="80" dirty="0">
                          <a:latin typeface="Times New Roman"/>
                          <a:cs typeface="Times New Roman"/>
                        </a:rPr>
                        <a:t>P3D</a:t>
                      </a:r>
                      <a:endParaRPr sz="1200">
                        <a:latin typeface="Times New Roman"/>
                        <a:cs typeface="Times New Roman"/>
                      </a:endParaRPr>
                    </a:p>
                  </a:txBody>
                  <a:tcPr marL="0" marR="0" marT="28015" marB="0"/>
                </a:tc>
              </a:tr>
            </a:tbl>
          </a:graphicData>
        </a:graphic>
      </p:graphicFrame>
      <p:sp>
        <p:nvSpPr>
          <p:cNvPr id="24" name="object 24"/>
          <p:cNvSpPr txBox="1">
            <a:spLocks noGrp="1"/>
          </p:cNvSpPr>
          <p:nvPr>
            <p:ph type="title"/>
          </p:nvPr>
        </p:nvSpPr>
        <p:spPr>
          <a:xfrm>
            <a:off x="1699487" y="961015"/>
            <a:ext cx="2942359" cy="2044682"/>
          </a:xfrm>
          <a:prstGeom prst="rect">
            <a:avLst/>
          </a:prstGeom>
        </p:spPr>
        <p:txBody>
          <a:bodyPr vert="horz" wrap="square" lIns="0" tIns="13228" rIns="0" bIns="0" rtlCol="0">
            <a:spAutoFit/>
          </a:bodyPr>
          <a:lstStyle/>
          <a:p>
            <a:pPr marL="10175">
              <a:spcBef>
                <a:spcPts val="104"/>
              </a:spcBef>
            </a:pPr>
            <a:r>
              <a:rPr spc="140" dirty="0">
                <a:solidFill>
                  <a:srgbClr val="FFFFFF"/>
                </a:solidFill>
              </a:rPr>
              <a:t>Bidang </a:t>
            </a:r>
            <a:r>
              <a:rPr spc="144" dirty="0">
                <a:solidFill>
                  <a:srgbClr val="FFFFFF"/>
                </a:solidFill>
              </a:rPr>
              <a:t>Perikanan</a:t>
            </a:r>
            <a:r>
              <a:rPr spc="-64" dirty="0">
                <a:solidFill>
                  <a:srgbClr val="FFFFFF"/>
                </a:solidFill>
              </a:rPr>
              <a:t> </a:t>
            </a:r>
            <a:r>
              <a:rPr spc="132" dirty="0">
                <a:solidFill>
                  <a:srgbClr val="FFFFFF"/>
                </a:solidFill>
              </a:rPr>
              <a:t>Tangkap</a:t>
            </a:r>
          </a:p>
        </p:txBody>
      </p:sp>
      <p:sp>
        <p:nvSpPr>
          <p:cNvPr id="25" name="object 25"/>
          <p:cNvSpPr txBox="1"/>
          <p:nvPr/>
        </p:nvSpPr>
        <p:spPr>
          <a:xfrm>
            <a:off x="164407" y="4146619"/>
            <a:ext cx="2138795" cy="104148"/>
          </a:xfrm>
          <a:prstGeom prst="rect">
            <a:avLst/>
          </a:prstGeom>
        </p:spPr>
        <p:txBody>
          <a:bodyPr vert="horz" wrap="square" lIns="0" tIns="11701" rIns="0" bIns="0" rtlCol="0">
            <a:spAutoFit/>
          </a:bodyPr>
          <a:lstStyle/>
          <a:p>
            <a:pPr marL="10175">
              <a:spcBef>
                <a:spcPts val="91"/>
              </a:spcBef>
            </a:pPr>
            <a:r>
              <a:rPr sz="600" spc="68" dirty="0">
                <a:solidFill>
                  <a:srgbClr val="3F3F3F"/>
                </a:solidFill>
                <a:latin typeface="Times New Roman"/>
                <a:cs typeface="Times New Roman"/>
              </a:rPr>
              <a:t>Sumber </a:t>
            </a:r>
            <a:r>
              <a:rPr sz="600" spc="56" dirty="0">
                <a:solidFill>
                  <a:srgbClr val="3F3F3F"/>
                </a:solidFill>
                <a:latin typeface="Times New Roman"/>
                <a:cs typeface="Times New Roman"/>
              </a:rPr>
              <a:t>data: </a:t>
            </a:r>
            <a:r>
              <a:rPr sz="600" spc="60" dirty="0">
                <a:solidFill>
                  <a:srgbClr val="3F3F3F"/>
                </a:solidFill>
                <a:latin typeface="Times New Roman"/>
                <a:cs typeface="Times New Roman"/>
              </a:rPr>
              <a:t>Laporan </a:t>
            </a:r>
            <a:r>
              <a:rPr sz="600" spc="68" dirty="0">
                <a:solidFill>
                  <a:srgbClr val="3F3F3F"/>
                </a:solidFill>
                <a:latin typeface="Times New Roman"/>
                <a:cs typeface="Times New Roman"/>
              </a:rPr>
              <a:t>Pelabuhan </a:t>
            </a:r>
            <a:r>
              <a:rPr sz="600" spc="60" dirty="0">
                <a:solidFill>
                  <a:srgbClr val="3F3F3F"/>
                </a:solidFill>
                <a:latin typeface="Times New Roman"/>
                <a:cs typeface="Times New Roman"/>
              </a:rPr>
              <a:t>Perikanan</a:t>
            </a:r>
            <a:r>
              <a:rPr sz="600" spc="-32" dirty="0">
                <a:solidFill>
                  <a:srgbClr val="3F3F3F"/>
                </a:solidFill>
                <a:latin typeface="Times New Roman"/>
                <a:cs typeface="Times New Roman"/>
              </a:rPr>
              <a:t> </a:t>
            </a:r>
            <a:r>
              <a:rPr sz="600" spc="40" dirty="0">
                <a:solidFill>
                  <a:srgbClr val="3F3F3F"/>
                </a:solidFill>
                <a:latin typeface="Times New Roman"/>
                <a:cs typeface="Times New Roman"/>
              </a:rPr>
              <a:t>2017</a:t>
            </a:r>
            <a:endParaRPr sz="600">
              <a:latin typeface="Times New Roman"/>
              <a:cs typeface="Times New Roman"/>
            </a:endParaRPr>
          </a:p>
        </p:txBody>
      </p:sp>
      <p:sp>
        <p:nvSpPr>
          <p:cNvPr id="26" name="object 26"/>
          <p:cNvSpPr/>
          <p:nvPr/>
        </p:nvSpPr>
        <p:spPr>
          <a:xfrm>
            <a:off x="0" y="4378363"/>
            <a:ext cx="9144000" cy="1547756"/>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9243804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266</TotalTime>
  <Words>1249</Words>
  <Application>Microsoft Office PowerPoint</Application>
  <PresentationFormat>On-screen Show (4:3)</PresentationFormat>
  <Paragraphs>265</Paragraphs>
  <Slides>14</Slides>
  <Notes>8</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Visi dan Misi Dinas Kelautan dan Perikanan Kalimantan Tengah 2016-2021</vt:lpstr>
      <vt:lpstr>PowerPoint Presentation</vt:lpstr>
      <vt:lpstr>PowerPoint Presentation</vt:lpstr>
      <vt:lpstr>PowerPoint Presentation</vt:lpstr>
      <vt:lpstr>Produksi Perikanan Budidaya</vt:lpstr>
      <vt:lpstr>Produksi Perikanan Tangkap</vt:lpstr>
      <vt:lpstr>Bidang Perikanan Tangkap</vt:lpstr>
      <vt:lpstr>Peningkatan Daya Saing Usaha Produk Kelautan dan Perikanan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23</cp:revision>
  <cp:lastPrinted>2020-06-24T07:01:18Z</cp:lastPrinted>
  <dcterms:created xsi:type="dcterms:W3CDTF">2020-06-23T13:08:50Z</dcterms:created>
  <dcterms:modified xsi:type="dcterms:W3CDTF">2020-06-24T07:36:02Z</dcterms:modified>
</cp:coreProperties>
</file>